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3" r:id="rId6"/>
    <p:sldId id="261" r:id="rId7"/>
    <p:sldId id="262" r:id="rId8"/>
    <p:sldId id="264" r:id="rId9"/>
    <p:sldId id="265" r:id="rId10"/>
    <p:sldId id="266" r:id="rId11"/>
    <p:sldId id="267" r:id="rId12"/>
    <p:sldId id="268" r:id="rId13"/>
    <p:sldId id="269" r:id="rId14"/>
    <p:sldId id="270" r:id="rId15"/>
    <p:sldId id="271" r:id="rId16"/>
    <p:sldId id="259"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0F9864-B557-4C38-AD4B-A4C7D98D2AAF}" type="datetimeFigureOut">
              <a:rPr lang="en-US" smtClean="0"/>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F9864-B557-4C38-AD4B-A4C7D98D2AAF}" type="datetimeFigureOut">
              <a:rPr lang="en-US" smtClean="0"/>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F9864-B557-4C38-AD4B-A4C7D98D2AAF}" type="datetimeFigureOut">
              <a:rPr lang="en-US" smtClean="0"/>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F9864-B557-4C38-AD4B-A4C7D98D2AAF}" type="datetimeFigureOut">
              <a:rPr lang="en-US" smtClean="0"/>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0F9864-B557-4C38-AD4B-A4C7D98D2AAF}" type="datetimeFigureOut">
              <a:rPr lang="en-US" smtClean="0"/>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0F9864-B557-4C38-AD4B-A4C7D98D2AAF}" type="datetimeFigureOut">
              <a:rPr lang="en-US" smtClean="0"/>
              <a:t>5/6/2012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0F9864-B557-4C38-AD4B-A4C7D98D2AAF}" type="datetimeFigureOut">
              <a:rPr lang="en-US" smtClean="0"/>
              <a:t>5/6/2012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0F9864-B557-4C38-AD4B-A4C7D98D2AAF}" type="datetimeFigureOut">
              <a:rPr lang="en-US" smtClean="0"/>
              <a:t>5/6/2012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0F9864-B557-4C38-AD4B-A4C7D98D2AAF}" type="datetimeFigureOut">
              <a:rPr lang="en-US" smtClean="0"/>
              <a:t>5/6/2012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0F9864-B557-4C38-AD4B-A4C7D98D2AAF}" type="datetimeFigureOut">
              <a:rPr lang="en-US" smtClean="0"/>
              <a:t>5/6/2012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0F9864-B557-4C38-AD4B-A4C7D98D2AAF}" type="datetimeFigureOut">
              <a:rPr lang="en-US" smtClean="0"/>
              <a:t>5/6/2012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88E3C7-D209-4476-B0FC-3D7E7F3889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0F9864-B557-4C38-AD4B-A4C7D98D2AAF}" type="datetimeFigureOut">
              <a:rPr lang="en-US" smtClean="0"/>
              <a:t>5/6/2012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88E3C7-D209-4476-B0FC-3D7E7F3889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4.jpeg"/><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Executive </a:t>
            </a:r>
            <a:r>
              <a:rPr lang="en-US" dirty="0" smtClean="0"/>
              <a:t>Function Disorder</a:t>
            </a:r>
            <a:endParaRPr lang="en-US" dirty="0"/>
          </a:p>
        </p:txBody>
      </p:sp>
      <p:sp>
        <p:nvSpPr>
          <p:cNvPr id="3" name="Subtitle 2"/>
          <p:cNvSpPr>
            <a:spLocks noGrp="1"/>
          </p:cNvSpPr>
          <p:nvPr>
            <p:ph type="subTitle" idx="1"/>
          </p:nvPr>
        </p:nvSpPr>
        <p:spPr/>
        <p:txBody>
          <a:bodyPr/>
          <a:lstStyle/>
          <a:p>
            <a:r>
              <a:rPr lang="en-US" dirty="0" smtClean="0"/>
              <a:t>Day two</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pPr eaLnBrk="1" hangingPunct="1"/>
            <a:r>
              <a:rPr lang="en-US" smtClean="0"/>
              <a:t>Teaching Self-Regulation</a:t>
            </a:r>
          </a:p>
        </p:txBody>
      </p:sp>
      <p:sp>
        <p:nvSpPr>
          <p:cNvPr id="89091" name="TextBox 2"/>
          <p:cNvSpPr txBox="1">
            <a:spLocks noChangeArrowheads="1"/>
          </p:cNvSpPr>
          <p:nvPr/>
        </p:nvSpPr>
        <p:spPr bwMode="auto">
          <a:xfrm>
            <a:off x="762000" y="1752600"/>
            <a:ext cx="7532688" cy="523875"/>
          </a:xfrm>
          <a:prstGeom prst="rect">
            <a:avLst/>
          </a:prstGeom>
          <a:noFill/>
          <a:ln w="9525">
            <a:noFill/>
            <a:miter lim="800000"/>
            <a:headEnd/>
            <a:tailEnd/>
          </a:ln>
        </p:spPr>
        <p:txBody>
          <a:bodyPr wrap="none">
            <a:spAutoFit/>
          </a:bodyPr>
          <a:lstStyle/>
          <a:p>
            <a:r>
              <a:rPr lang="en-US" sz="2800">
                <a:latin typeface="Calibri" pitchFamily="34" charset="0"/>
              </a:rPr>
              <a:t>Modeling and having kids practice the power of . . </a:t>
            </a:r>
          </a:p>
        </p:txBody>
      </p:sp>
      <p:sp>
        <p:nvSpPr>
          <p:cNvPr id="4" name="TextBox 3"/>
          <p:cNvSpPr txBox="1">
            <a:spLocks noChangeArrowheads="1"/>
          </p:cNvSpPr>
          <p:nvPr/>
        </p:nvSpPr>
        <p:spPr bwMode="auto">
          <a:xfrm>
            <a:off x="2819400" y="2743200"/>
            <a:ext cx="3311525" cy="1016000"/>
          </a:xfrm>
          <a:prstGeom prst="rect">
            <a:avLst/>
          </a:prstGeom>
          <a:noFill/>
          <a:ln w="9525">
            <a:noFill/>
            <a:miter lim="800000"/>
            <a:headEnd/>
            <a:tailEnd/>
          </a:ln>
        </p:spPr>
        <p:txBody>
          <a:bodyPr wrap="none">
            <a:spAutoFit/>
          </a:bodyPr>
          <a:lstStyle/>
          <a:p>
            <a:r>
              <a:rPr lang="en-US" sz="6000">
                <a:latin typeface="Calibri" pitchFamily="34" charset="0"/>
              </a:rPr>
              <a:t>SELF-TALK</a:t>
            </a:r>
          </a:p>
        </p:txBody>
      </p:sp>
      <p:pic>
        <p:nvPicPr>
          <p:cNvPr id="89093" name="Picture 2" descr="http://www.pickthebrain.com/blog/wp-content/uploads/2008/07/positive-self-talk.jpg"/>
          <p:cNvPicPr>
            <a:picLocks noChangeAspect="1" noChangeArrowheads="1"/>
          </p:cNvPicPr>
          <p:nvPr/>
        </p:nvPicPr>
        <p:blipFill>
          <a:blip r:embed="rId2" cstate="print"/>
          <a:srcRect/>
          <a:stretch>
            <a:fillRect/>
          </a:stretch>
        </p:blipFill>
        <p:spPr bwMode="auto">
          <a:xfrm>
            <a:off x="2286000" y="3962400"/>
            <a:ext cx="4286250" cy="2657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xEl>
                                              <p:pRg st="0" end="0"/>
                                            </p:txEl>
                                          </p:spTgt>
                                        </p:tgtEl>
                                      </p:cBhvr>
                                    </p:animEffect>
                                    <p:animScale>
                                      <p:cBhvr>
                                        <p:cTn id="7" dur="250" autoRev="1" fill="hold"/>
                                        <p:tgtEl>
                                          <p:spTgt spid="4">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4"/>
          <p:cNvSpPr>
            <a:spLocks noGrp="1" noChangeArrowheads="1"/>
          </p:cNvSpPr>
          <p:nvPr>
            <p:ph type="title"/>
          </p:nvPr>
        </p:nvSpPr>
        <p:spPr/>
        <p:txBody>
          <a:bodyPr/>
          <a:lstStyle/>
          <a:p>
            <a:pPr eaLnBrk="1" hangingPunct="1"/>
            <a:r>
              <a:rPr lang="en-US" smtClean="0"/>
              <a:t>Start with demystification</a:t>
            </a:r>
          </a:p>
        </p:txBody>
      </p:sp>
      <p:pic>
        <p:nvPicPr>
          <p:cNvPr id="90115" name="Picture 6" descr="p_101057275"/>
          <p:cNvPicPr>
            <a:picLocks noChangeAspect="1" noChangeArrowheads="1"/>
          </p:cNvPicPr>
          <p:nvPr/>
        </p:nvPicPr>
        <p:blipFill>
          <a:blip r:embed="rId2" cstate="print"/>
          <a:srcRect/>
          <a:stretch>
            <a:fillRect/>
          </a:stretch>
        </p:blipFill>
        <p:spPr bwMode="auto">
          <a:xfrm>
            <a:off x="304800" y="1143000"/>
            <a:ext cx="2590800" cy="3454400"/>
          </a:xfrm>
          <a:prstGeom prst="rect">
            <a:avLst/>
          </a:prstGeom>
          <a:noFill/>
          <a:ln w="9525">
            <a:noFill/>
            <a:miter lim="800000"/>
            <a:headEnd/>
            <a:tailEnd/>
          </a:ln>
        </p:spPr>
      </p:pic>
      <p:sp>
        <p:nvSpPr>
          <p:cNvPr id="98308" name="Text Box 7"/>
          <p:cNvSpPr txBox="1">
            <a:spLocks noChangeArrowheads="1"/>
          </p:cNvSpPr>
          <p:nvPr/>
        </p:nvSpPr>
        <p:spPr bwMode="auto">
          <a:xfrm>
            <a:off x="3581400" y="1295400"/>
            <a:ext cx="4191000" cy="2408238"/>
          </a:xfrm>
          <a:prstGeom prst="rect">
            <a:avLst/>
          </a:prstGeom>
          <a:noFill/>
          <a:ln w="9525">
            <a:noFill/>
            <a:miter lim="800000"/>
            <a:headEnd/>
            <a:tailEnd/>
          </a:ln>
        </p:spPr>
        <p:txBody>
          <a:bodyPr>
            <a:spAutoFit/>
          </a:bodyPr>
          <a:lstStyle/>
          <a:p>
            <a:pPr fontAlgn="auto">
              <a:spcBef>
                <a:spcPts val="0"/>
              </a:spcBef>
              <a:spcAft>
                <a:spcPts val="0"/>
              </a:spcAft>
              <a:defRPr/>
            </a:pPr>
            <a:r>
              <a:rPr lang="en-US" sz="2800" u="sng" dirty="0">
                <a:latin typeface="+mn-lt"/>
              </a:rPr>
              <a:t>Before</a:t>
            </a:r>
            <a:r>
              <a:rPr lang="en-US" sz="2800" dirty="0">
                <a:latin typeface="+mn-lt"/>
              </a:rPr>
              <a:t> demystification</a:t>
            </a:r>
            <a:r>
              <a:rPr lang="en-US" sz="2800" i="1" dirty="0">
                <a:solidFill>
                  <a:srgbClr val="FF3300"/>
                </a:solidFill>
                <a:latin typeface="+mn-lt"/>
              </a:rPr>
              <a:t>: Why does everybody hate me all the time?</a:t>
            </a:r>
          </a:p>
          <a:p>
            <a:pPr fontAlgn="auto">
              <a:spcBef>
                <a:spcPts val="0"/>
              </a:spcBef>
              <a:spcAft>
                <a:spcPts val="0"/>
              </a:spcAft>
              <a:defRPr/>
            </a:pPr>
            <a:endParaRPr lang="en-US" sz="1050" i="1" dirty="0">
              <a:solidFill>
                <a:srgbClr val="FF3300"/>
              </a:solidFill>
              <a:latin typeface="+mn-lt"/>
            </a:endParaRPr>
          </a:p>
          <a:p>
            <a:pPr fontAlgn="auto">
              <a:spcBef>
                <a:spcPts val="0"/>
              </a:spcBef>
              <a:spcAft>
                <a:spcPts val="0"/>
              </a:spcAft>
              <a:defRPr/>
            </a:pPr>
            <a:r>
              <a:rPr lang="en-US" sz="2800" i="1" dirty="0">
                <a:solidFill>
                  <a:srgbClr val="FF3300"/>
                </a:solidFill>
                <a:latin typeface="+mn-lt"/>
              </a:rPr>
              <a:t>Why do I freak out so easily and piss everyone off?</a:t>
            </a:r>
          </a:p>
        </p:txBody>
      </p:sp>
      <p:sp>
        <p:nvSpPr>
          <p:cNvPr id="98309" name="Text Box 8"/>
          <p:cNvSpPr txBox="1">
            <a:spLocks noChangeArrowheads="1"/>
          </p:cNvSpPr>
          <p:nvPr/>
        </p:nvSpPr>
        <p:spPr bwMode="auto">
          <a:xfrm>
            <a:off x="4648200" y="3886200"/>
            <a:ext cx="4206875" cy="2678113"/>
          </a:xfrm>
          <a:prstGeom prst="rect">
            <a:avLst/>
          </a:prstGeom>
          <a:noFill/>
          <a:ln w="9525">
            <a:noFill/>
            <a:miter lim="800000"/>
            <a:headEnd/>
            <a:tailEnd/>
          </a:ln>
        </p:spPr>
        <p:txBody>
          <a:bodyPr>
            <a:spAutoFit/>
          </a:bodyPr>
          <a:lstStyle/>
          <a:p>
            <a:r>
              <a:rPr lang="en-US" sz="2800" u="sng">
                <a:latin typeface="Calibri" pitchFamily="34" charset="0"/>
              </a:rPr>
              <a:t>After</a:t>
            </a:r>
            <a:r>
              <a:rPr lang="en-US" sz="2800">
                <a:latin typeface="Calibri" pitchFamily="34" charset="0"/>
              </a:rPr>
              <a:t> demystification: </a:t>
            </a:r>
            <a:r>
              <a:rPr lang="en-US" sz="2800" i="1">
                <a:solidFill>
                  <a:schemeClr val="folHlink"/>
                </a:solidFill>
                <a:latin typeface="Calibri" pitchFamily="34" charset="0"/>
              </a:rPr>
              <a:t>You mean I’m not a horrible jerk? I just get angrier easier than other kids, and need to learn to control this better?</a:t>
            </a:r>
          </a:p>
        </p:txBody>
      </p:sp>
      <p:pic>
        <p:nvPicPr>
          <p:cNvPr id="90118" name="Picture 2" descr="http://img.youtube.com/vi/8U46j3SqsRY/0.jpg"/>
          <p:cNvPicPr>
            <a:picLocks noChangeAspect="1" noChangeArrowheads="1"/>
          </p:cNvPicPr>
          <p:nvPr/>
        </p:nvPicPr>
        <p:blipFill>
          <a:blip r:embed="rId3" cstate="print"/>
          <a:srcRect/>
          <a:stretch>
            <a:fillRect/>
          </a:stretch>
        </p:blipFill>
        <p:spPr bwMode="auto">
          <a:xfrm>
            <a:off x="1295400" y="4876800"/>
            <a:ext cx="2362200" cy="1771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8309"/>
                                        </p:tgtEl>
                                        <p:attrNameLst>
                                          <p:attrName>style.visibility</p:attrName>
                                        </p:attrNameLst>
                                      </p:cBhvr>
                                      <p:to>
                                        <p:strVal val="visible"/>
                                      </p:to>
                                    </p:set>
                                    <p:anim calcmode="lin" valueType="num">
                                      <p:cBhvr>
                                        <p:cTn id="7" dur="500" fill="hold"/>
                                        <p:tgtEl>
                                          <p:spTgt spid="98309"/>
                                        </p:tgtEl>
                                        <p:attrNameLst>
                                          <p:attrName>ppt_w</p:attrName>
                                        </p:attrNameLst>
                                      </p:cBhvr>
                                      <p:tavLst>
                                        <p:tav tm="0">
                                          <p:val>
                                            <p:fltVal val="0"/>
                                          </p:val>
                                        </p:tav>
                                        <p:tav tm="100000">
                                          <p:val>
                                            <p:strVal val="#ppt_w"/>
                                          </p:val>
                                        </p:tav>
                                      </p:tavLst>
                                    </p:anim>
                                    <p:anim calcmode="lin" valueType="num">
                                      <p:cBhvr>
                                        <p:cTn id="8" dur="500" fill="hold"/>
                                        <p:tgtEl>
                                          <p:spTgt spid="98309"/>
                                        </p:tgtEl>
                                        <p:attrNameLst>
                                          <p:attrName>ppt_h</p:attrName>
                                        </p:attrNameLst>
                                      </p:cBhvr>
                                      <p:tavLst>
                                        <p:tav tm="0">
                                          <p:val>
                                            <p:fltVal val="0"/>
                                          </p:val>
                                        </p:tav>
                                        <p:tav tm="100000">
                                          <p:val>
                                            <p:strVal val="#ppt_h"/>
                                          </p:val>
                                        </p:tav>
                                      </p:tavLst>
                                    </p:anim>
                                    <p:animEffect transition="in" filter="fade">
                                      <p:cBhvr>
                                        <p:cTn id="9" dur="500"/>
                                        <p:tgtEl>
                                          <p:spTgt spid="98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pPr eaLnBrk="1" hangingPunct="1"/>
            <a:r>
              <a:rPr lang="en-US" smtClean="0"/>
              <a:t>Teaching Self-Distraction</a:t>
            </a:r>
          </a:p>
        </p:txBody>
      </p:sp>
      <p:sp>
        <p:nvSpPr>
          <p:cNvPr id="91139" name="TextBox 2"/>
          <p:cNvSpPr txBox="1">
            <a:spLocks noChangeArrowheads="1"/>
          </p:cNvSpPr>
          <p:nvPr/>
        </p:nvSpPr>
        <p:spPr bwMode="auto">
          <a:xfrm>
            <a:off x="685800" y="1295400"/>
            <a:ext cx="8093075" cy="461963"/>
          </a:xfrm>
          <a:prstGeom prst="rect">
            <a:avLst/>
          </a:prstGeom>
          <a:noFill/>
          <a:ln w="9525">
            <a:noFill/>
            <a:miter lim="800000"/>
            <a:headEnd/>
            <a:tailEnd/>
          </a:ln>
        </p:spPr>
        <p:txBody>
          <a:bodyPr wrap="none">
            <a:spAutoFit/>
          </a:bodyPr>
          <a:lstStyle/>
          <a:p>
            <a:r>
              <a:rPr lang="en-US" sz="2400" u="sng">
                <a:solidFill>
                  <a:srgbClr val="FF0000"/>
                </a:solidFill>
                <a:latin typeface="Calibri" pitchFamily="34" charset="0"/>
              </a:rPr>
              <a:t>Teacher should model via role play and ‘think alouds’ how to . . </a:t>
            </a:r>
          </a:p>
        </p:txBody>
      </p:sp>
      <p:sp>
        <p:nvSpPr>
          <p:cNvPr id="4" name="TextBox 3"/>
          <p:cNvSpPr txBox="1">
            <a:spLocks noChangeArrowheads="1"/>
          </p:cNvSpPr>
          <p:nvPr/>
        </p:nvSpPr>
        <p:spPr bwMode="auto">
          <a:xfrm>
            <a:off x="609600" y="2057400"/>
            <a:ext cx="3810000" cy="830263"/>
          </a:xfrm>
          <a:prstGeom prst="rect">
            <a:avLst/>
          </a:prstGeom>
          <a:noFill/>
          <a:ln w="9525">
            <a:noFill/>
            <a:miter lim="800000"/>
            <a:headEnd/>
            <a:tailEnd/>
          </a:ln>
        </p:spPr>
        <p:txBody>
          <a:bodyPr>
            <a:spAutoFit/>
          </a:bodyPr>
          <a:lstStyle/>
          <a:p>
            <a:r>
              <a:rPr lang="en-US" sz="2400" b="1">
                <a:latin typeface="Calibri" pitchFamily="34" charset="0"/>
              </a:rPr>
              <a:t>Cope with the annoying behavior of others</a:t>
            </a:r>
          </a:p>
        </p:txBody>
      </p:sp>
      <p:pic>
        <p:nvPicPr>
          <p:cNvPr id="176130" name="Picture 2" descr="http://fotosa.ru/stock_photo/Fancy%20by%20Veer/p_2706642.jpg"/>
          <p:cNvPicPr>
            <a:picLocks noChangeAspect="1" noChangeArrowheads="1"/>
          </p:cNvPicPr>
          <p:nvPr/>
        </p:nvPicPr>
        <p:blipFill>
          <a:blip r:embed="rId2" cstate="print"/>
          <a:srcRect/>
          <a:stretch>
            <a:fillRect/>
          </a:stretch>
        </p:blipFill>
        <p:spPr bwMode="auto">
          <a:xfrm>
            <a:off x="5181600" y="1828800"/>
            <a:ext cx="2133600" cy="1416050"/>
          </a:xfrm>
          <a:prstGeom prst="rect">
            <a:avLst/>
          </a:prstGeom>
          <a:noFill/>
          <a:ln w="9525">
            <a:noFill/>
            <a:miter lim="800000"/>
            <a:headEnd/>
            <a:tailEnd/>
          </a:ln>
        </p:spPr>
      </p:pic>
      <p:sp>
        <p:nvSpPr>
          <p:cNvPr id="6" name="TextBox 5"/>
          <p:cNvSpPr txBox="1">
            <a:spLocks noChangeArrowheads="1"/>
          </p:cNvSpPr>
          <p:nvPr/>
        </p:nvSpPr>
        <p:spPr bwMode="auto">
          <a:xfrm>
            <a:off x="685800" y="3733800"/>
            <a:ext cx="4114800" cy="830263"/>
          </a:xfrm>
          <a:prstGeom prst="rect">
            <a:avLst/>
          </a:prstGeom>
          <a:noFill/>
          <a:ln w="9525">
            <a:noFill/>
            <a:miter lim="800000"/>
            <a:headEnd/>
            <a:tailEnd/>
          </a:ln>
        </p:spPr>
        <p:txBody>
          <a:bodyPr>
            <a:spAutoFit/>
          </a:bodyPr>
          <a:lstStyle/>
          <a:p>
            <a:r>
              <a:rPr lang="en-US" sz="2400" b="1">
                <a:latin typeface="Calibri" pitchFamily="34" charset="0"/>
              </a:rPr>
              <a:t>Cope with/set aside bothersome thoughts</a:t>
            </a:r>
          </a:p>
        </p:txBody>
      </p:sp>
      <p:pic>
        <p:nvPicPr>
          <p:cNvPr id="176132" name="Picture 4" descr="http://i.ehow.com/images/GlobalPhoto/Articles/4847396/j0430489_Full.jpg"/>
          <p:cNvPicPr>
            <a:picLocks noChangeAspect="1" noChangeArrowheads="1"/>
          </p:cNvPicPr>
          <p:nvPr/>
        </p:nvPicPr>
        <p:blipFill>
          <a:blip r:embed="rId3" cstate="print"/>
          <a:srcRect/>
          <a:stretch>
            <a:fillRect/>
          </a:stretch>
        </p:blipFill>
        <p:spPr bwMode="auto">
          <a:xfrm>
            <a:off x="5334000" y="3352800"/>
            <a:ext cx="1600200" cy="1600200"/>
          </a:xfrm>
          <a:prstGeom prst="rect">
            <a:avLst/>
          </a:prstGeom>
          <a:noFill/>
          <a:ln w="9525">
            <a:noFill/>
            <a:miter lim="800000"/>
            <a:headEnd/>
            <a:tailEnd/>
          </a:ln>
        </p:spPr>
      </p:pic>
      <p:sp>
        <p:nvSpPr>
          <p:cNvPr id="8" name="TextBox 7"/>
          <p:cNvSpPr txBox="1">
            <a:spLocks noChangeArrowheads="1"/>
          </p:cNvSpPr>
          <p:nvPr/>
        </p:nvSpPr>
        <p:spPr bwMode="auto">
          <a:xfrm>
            <a:off x="609600" y="5334000"/>
            <a:ext cx="4114800" cy="830263"/>
          </a:xfrm>
          <a:prstGeom prst="rect">
            <a:avLst/>
          </a:prstGeom>
          <a:noFill/>
          <a:ln w="9525">
            <a:noFill/>
            <a:miter lim="800000"/>
            <a:headEnd/>
            <a:tailEnd/>
          </a:ln>
        </p:spPr>
        <p:txBody>
          <a:bodyPr>
            <a:spAutoFit/>
          </a:bodyPr>
          <a:lstStyle/>
          <a:p>
            <a:r>
              <a:rPr lang="en-US" sz="2400" b="1">
                <a:latin typeface="Calibri" pitchFamily="34" charset="0"/>
              </a:rPr>
              <a:t>Cope with/set aside self-defeating emotions</a:t>
            </a:r>
          </a:p>
        </p:txBody>
      </p:sp>
      <p:pic>
        <p:nvPicPr>
          <p:cNvPr id="176134" name="Picture 6" descr="http://giraffian.com/kids/emotions-images/scared.png"/>
          <p:cNvPicPr>
            <a:picLocks noChangeAspect="1" noChangeArrowheads="1"/>
          </p:cNvPicPr>
          <p:nvPr/>
        </p:nvPicPr>
        <p:blipFill>
          <a:blip r:embed="rId4" cstate="print"/>
          <a:srcRect/>
          <a:stretch>
            <a:fillRect/>
          </a:stretch>
        </p:blipFill>
        <p:spPr bwMode="auto">
          <a:xfrm>
            <a:off x="5181600" y="4953000"/>
            <a:ext cx="1905000" cy="1905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76130"/>
                                        </p:tgtEl>
                                        <p:attrNameLst>
                                          <p:attrName>style.visibility</p:attrName>
                                        </p:attrNameLst>
                                      </p:cBhvr>
                                      <p:to>
                                        <p:strVal val="visible"/>
                                      </p:to>
                                    </p:set>
                                    <p:anim calcmode="lin" valueType="num">
                                      <p:cBhvr>
                                        <p:cTn id="14" dur="500" fill="hold"/>
                                        <p:tgtEl>
                                          <p:spTgt spid="176130"/>
                                        </p:tgtEl>
                                        <p:attrNameLst>
                                          <p:attrName>ppt_w</p:attrName>
                                        </p:attrNameLst>
                                      </p:cBhvr>
                                      <p:tavLst>
                                        <p:tav tm="0">
                                          <p:val>
                                            <p:fltVal val="0"/>
                                          </p:val>
                                        </p:tav>
                                        <p:tav tm="100000">
                                          <p:val>
                                            <p:strVal val="#ppt_w"/>
                                          </p:val>
                                        </p:tav>
                                      </p:tavLst>
                                    </p:anim>
                                    <p:anim calcmode="lin" valueType="num">
                                      <p:cBhvr>
                                        <p:cTn id="15" dur="500" fill="hold"/>
                                        <p:tgtEl>
                                          <p:spTgt spid="176130"/>
                                        </p:tgtEl>
                                        <p:attrNameLst>
                                          <p:attrName>ppt_h</p:attrName>
                                        </p:attrNameLst>
                                      </p:cBhvr>
                                      <p:tavLst>
                                        <p:tav tm="0">
                                          <p:val>
                                            <p:fltVal val="0"/>
                                          </p:val>
                                        </p:tav>
                                        <p:tav tm="100000">
                                          <p:val>
                                            <p:strVal val="#ppt_h"/>
                                          </p:val>
                                        </p:tav>
                                      </p:tavLst>
                                    </p:anim>
                                    <p:animEffect transition="in" filter="fade">
                                      <p:cBhvr>
                                        <p:cTn id="16" dur="500"/>
                                        <p:tgtEl>
                                          <p:spTgt spid="176130"/>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0" fill="hold" nodeType="clickEffect">
                                  <p:stCondLst>
                                    <p:cond delay="0"/>
                                  </p:stCondLst>
                                  <p:childTnLst>
                                    <p:set>
                                      <p:cBhvr>
                                        <p:cTn id="26" dur="1" fill="hold">
                                          <p:stCondLst>
                                            <p:cond delay="0"/>
                                          </p:stCondLst>
                                        </p:cTn>
                                        <p:tgtEl>
                                          <p:spTgt spid="176132"/>
                                        </p:tgtEl>
                                        <p:attrNameLst>
                                          <p:attrName>style.visibility</p:attrName>
                                        </p:attrNameLst>
                                      </p:cBhvr>
                                      <p:to>
                                        <p:strVal val="visible"/>
                                      </p:to>
                                    </p:set>
                                    <p:anim calcmode="lin" valueType="num">
                                      <p:cBhvr>
                                        <p:cTn id="27" dur="500" fill="hold"/>
                                        <p:tgtEl>
                                          <p:spTgt spid="176132"/>
                                        </p:tgtEl>
                                        <p:attrNameLst>
                                          <p:attrName>ppt_w</p:attrName>
                                        </p:attrNameLst>
                                      </p:cBhvr>
                                      <p:tavLst>
                                        <p:tav tm="0">
                                          <p:val>
                                            <p:fltVal val="0"/>
                                          </p:val>
                                        </p:tav>
                                        <p:tav tm="100000">
                                          <p:val>
                                            <p:strVal val="#ppt_w"/>
                                          </p:val>
                                        </p:tav>
                                      </p:tavLst>
                                    </p:anim>
                                    <p:anim calcmode="lin" valueType="num">
                                      <p:cBhvr>
                                        <p:cTn id="28" dur="500" fill="hold"/>
                                        <p:tgtEl>
                                          <p:spTgt spid="176132"/>
                                        </p:tgtEl>
                                        <p:attrNameLst>
                                          <p:attrName>ppt_h</p:attrName>
                                        </p:attrNameLst>
                                      </p:cBhvr>
                                      <p:tavLst>
                                        <p:tav tm="0">
                                          <p:val>
                                            <p:fltVal val="0"/>
                                          </p:val>
                                        </p:tav>
                                        <p:tav tm="100000">
                                          <p:val>
                                            <p:strVal val="#ppt_h"/>
                                          </p:val>
                                        </p:tav>
                                      </p:tavLst>
                                    </p:anim>
                                    <p:animEffect transition="in" filter="fade">
                                      <p:cBhvr>
                                        <p:cTn id="29" dur="500"/>
                                        <p:tgtEl>
                                          <p:spTgt spid="176132"/>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nodeType="clickEffect">
                                  <p:stCondLst>
                                    <p:cond delay="0"/>
                                  </p:stCondLst>
                                  <p:childTnLst>
                                    <p:set>
                                      <p:cBhvr>
                                        <p:cTn id="40" dur="1" fill="hold">
                                          <p:stCondLst>
                                            <p:cond delay="0"/>
                                          </p:stCondLst>
                                        </p:cTn>
                                        <p:tgtEl>
                                          <p:spTgt spid="176134"/>
                                        </p:tgtEl>
                                        <p:attrNameLst>
                                          <p:attrName>style.visibility</p:attrName>
                                        </p:attrNameLst>
                                      </p:cBhvr>
                                      <p:to>
                                        <p:strVal val="visible"/>
                                      </p:to>
                                    </p:set>
                                    <p:anim calcmode="lin" valueType="num">
                                      <p:cBhvr>
                                        <p:cTn id="41" dur="500" fill="hold"/>
                                        <p:tgtEl>
                                          <p:spTgt spid="176134"/>
                                        </p:tgtEl>
                                        <p:attrNameLst>
                                          <p:attrName>ppt_w</p:attrName>
                                        </p:attrNameLst>
                                      </p:cBhvr>
                                      <p:tavLst>
                                        <p:tav tm="0">
                                          <p:val>
                                            <p:fltVal val="0"/>
                                          </p:val>
                                        </p:tav>
                                        <p:tav tm="100000">
                                          <p:val>
                                            <p:strVal val="#ppt_w"/>
                                          </p:val>
                                        </p:tav>
                                      </p:tavLst>
                                    </p:anim>
                                    <p:anim calcmode="lin" valueType="num">
                                      <p:cBhvr>
                                        <p:cTn id="42" dur="500" fill="hold"/>
                                        <p:tgtEl>
                                          <p:spTgt spid="176134"/>
                                        </p:tgtEl>
                                        <p:attrNameLst>
                                          <p:attrName>ppt_h</p:attrName>
                                        </p:attrNameLst>
                                      </p:cBhvr>
                                      <p:tavLst>
                                        <p:tav tm="0">
                                          <p:val>
                                            <p:fltVal val="0"/>
                                          </p:val>
                                        </p:tav>
                                        <p:tav tm="100000">
                                          <p:val>
                                            <p:strVal val="#ppt_h"/>
                                          </p:val>
                                        </p:tav>
                                      </p:tavLst>
                                    </p:anim>
                                    <p:animEffect transition="in" filter="fade">
                                      <p:cBhvr>
                                        <p:cTn id="43" dur="500"/>
                                        <p:tgtEl>
                                          <p:spTgt spid="176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7467600" cy="1143000"/>
          </a:xfrm>
        </p:spPr>
        <p:txBody>
          <a:bodyPr rtlCol="0">
            <a:normAutofit fontScale="90000"/>
          </a:bodyPr>
          <a:lstStyle/>
          <a:p>
            <a:pPr eaLnBrk="1" fontAlgn="auto" hangingPunct="1">
              <a:spcAft>
                <a:spcPts val="0"/>
              </a:spcAft>
              <a:defRPr/>
            </a:pPr>
            <a:r>
              <a:rPr lang="en-US" dirty="0" smtClean="0"/>
              <a:t>The ‘ZIPPER’ strategy </a:t>
            </a:r>
            <a:br>
              <a:rPr lang="en-US" dirty="0" smtClean="0"/>
            </a:br>
            <a:r>
              <a:rPr lang="en-US" dirty="0" smtClean="0"/>
              <a:t>for avoiding/managing conflict</a:t>
            </a:r>
            <a:endParaRPr lang="en-US" dirty="0"/>
          </a:p>
        </p:txBody>
      </p:sp>
      <p:sp>
        <p:nvSpPr>
          <p:cNvPr id="93187" name="TextBox 2"/>
          <p:cNvSpPr txBox="1">
            <a:spLocks noChangeArrowheads="1"/>
          </p:cNvSpPr>
          <p:nvPr/>
        </p:nvSpPr>
        <p:spPr bwMode="auto">
          <a:xfrm>
            <a:off x="609600" y="1752600"/>
            <a:ext cx="8001000" cy="4924425"/>
          </a:xfrm>
          <a:prstGeom prst="rect">
            <a:avLst/>
          </a:prstGeom>
          <a:noFill/>
          <a:ln w="9525">
            <a:noFill/>
            <a:miter lim="800000"/>
            <a:headEnd/>
            <a:tailEnd/>
          </a:ln>
        </p:spPr>
        <p:txBody>
          <a:bodyPr>
            <a:spAutoFit/>
          </a:bodyPr>
          <a:lstStyle/>
          <a:p>
            <a:r>
              <a:rPr lang="en-US" sz="2400" b="1" dirty="0">
                <a:latin typeface="Calibri" pitchFamily="34" charset="0"/>
              </a:rPr>
              <a:t>Z – </a:t>
            </a:r>
            <a:r>
              <a:rPr lang="en-US" sz="2400" b="1" i="1" dirty="0">
                <a:latin typeface="Calibri" pitchFamily="34" charset="0"/>
              </a:rPr>
              <a:t>Zip Your mouth</a:t>
            </a:r>
            <a:r>
              <a:rPr lang="en-US" sz="2000" b="1" dirty="0">
                <a:latin typeface="Calibri" pitchFamily="34" charset="0"/>
              </a:rPr>
              <a:t>			</a:t>
            </a:r>
            <a:r>
              <a:rPr lang="en-US" sz="2000" b="1" dirty="0">
                <a:solidFill>
                  <a:srgbClr val="0070C0"/>
                </a:solidFill>
                <a:latin typeface="Calibri" pitchFamily="34" charset="0"/>
              </a:rPr>
              <a:t>Stop and take a deep breath!</a:t>
            </a:r>
          </a:p>
          <a:p>
            <a:endParaRPr lang="en-US" sz="1400" b="1" dirty="0">
              <a:latin typeface="Calibri" pitchFamily="34" charset="0"/>
            </a:endParaRPr>
          </a:p>
          <a:p>
            <a:r>
              <a:rPr lang="en-US" sz="2400" b="1" dirty="0">
                <a:latin typeface="Calibri" pitchFamily="34" charset="0"/>
              </a:rPr>
              <a:t>I – </a:t>
            </a:r>
            <a:r>
              <a:rPr lang="en-US" sz="2400" b="1" i="1" dirty="0">
                <a:latin typeface="Calibri" pitchFamily="34" charset="0"/>
              </a:rPr>
              <a:t>Identify the problem</a:t>
            </a:r>
            <a:r>
              <a:rPr lang="en-US" sz="2000" b="1" dirty="0">
                <a:latin typeface="Calibri" pitchFamily="34" charset="0"/>
              </a:rPr>
              <a:t>		</a:t>
            </a:r>
            <a:r>
              <a:rPr lang="en-US" sz="2000" b="1" dirty="0">
                <a:solidFill>
                  <a:srgbClr val="0070C0"/>
                </a:solidFill>
                <a:latin typeface="Calibri" pitchFamily="34" charset="0"/>
              </a:rPr>
              <a:t>What do I need? What’s the 					problem?</a:t>
            </a:r>
          </a:p>
          <a:p>
            <a:endParaRPr lang="en-US" sz="1400" b="1" dirty="0">
              <a:latin typeface="Calibri" pitchFamily="34" charset="0"/>
            </a:endParaRPr>
          </a:p>
          <a:p>
            <a:r>
              <a:rPr lang="en-US" sz="2400" b="1" dirty="0">
                <a:latin typeface="Calibri" pitchFamily="34" charset="0"/>
              </a:rPr>
              <a:t>P – </a:t>
            </a:r>
            <a:r>
              <a:rPr lang="en-US" sz="2400" b="1" i="1" dirty="0">
                <a:latin typeface="Calibri" pitchFamily="34" charset="0"/>
              </a:rPr>
              <a:t>Pause</a:t>
            </a:r>
            <a:r>
              <a:rPr lang="en-US" sz="2000" b="1" dirty="0">
                <a:latin typeface="Calibri" pitchFamily="34" charset="0"/>
              </a:rPr>
              <a:t>				</a:t>
            </a:r>
            <a:r>
              <a:rPr lang="en-US" sz="2000" b="1" dirty="0">
                <a:solidFill>
                  <a:srgbClr val="0070C0"/>
                </a:solidFill>
                <a:latin typeface="Calibri" pitchFamily="34" charset="0"/>
              </a:rPr>
              <a:t>Take a moment to calm down 					</a:t>
            </a:r>
            <a:r>
              <a:rPr lang="en-US" sz="2000" b="1" u="sng" dirty="0">
                <a:solidFill>
                  <a:srgbClr val="0070C0"/>
                </a:solidFill>
                <a:latin typeface="Calibri" pitchFamily="34" charset="0"/>
              </a:rPr>
              <a:t>before</a:t>
            </a:r>
            <a:r>
              <a:rPr lang="en-US" sz="2000" b="1" dirty="0">
                <a:solidFill>
                  <a:srgbClr val="0070C0"/>
                </a:solidFill>
                <a:latin typeface="Calibri" pitchFamily="34" charset="0"/>
              </a:rPr>
              <a:t> doing anything!</a:t>
            </a:r>
          </a:p>
          <a:p>
            <a:endParaRPr lang="en-US" sz="1400" b="1" dirty="0">
              <a:latin typeface="Calibri" pitchFamily="34" charset="0"/>
            </a:endParaRPr>
          </a:p>
          <a:p>
            <a:r>
              <a:rPr lang="en-US" sz="2400" b="1" dirty="0">
                <a:latin typeface="Calibri" pitchFamily="34" charset="0"/>
              </a:rPr>
              <a:t>P – </a:t>
            </a:r>
            <a:r>
              <a:rPr lang="en-US" sz="2400" b="1" i="1" dirty="0">
                <a:latin typeface="Calibri" pitchFamily="34" charset="0"/>
              </a:rPr>
              <a:t>Put yourself in charge</a:t>
            </a:r>
            <a:r>
              <a:rPr lang="en-US" sz="2000" b="1" dirty="0">
                <a:latin typeface="Calibri" pitchFamily="34" charset="0"/>
              </a:rPr>
              <a:t>		</a:t>
            </a:r>
            <a:r>
              <a:rPr lang="en-US" sz="2000" b="1" dirty="0">
                <a:solidFill>
                  <a:srgbClr val="0070C0"/>
                </a:solidFill>
                <a:latin typeface="Calibri" pitchFamily="34" charset="0"/>
              </a:rPr>
              <a:t>Take control of my actions</a:t>
            </a:r>
          </a:p>
          <a:p>
            <a:endParaRPr lang="en-US" sz="1400" b="1" dirty="0">
              <a:latin typeface="Calibri" pitchFamily="34" charset="0"/>
            </a:endParaRPr>
          </a:p>
          <a:p>
            <a:r>
              <a:rPr lang="en-US" sz="2400" b="1" dirty="0">
                <a:latin typeface="Calibri" pitchFamily="34" charset="0"/>
              </a:rPr>
              <a:t>E – </a:t>
            </a:r>
            <a:r>
              <a:rPr lang="en-US" sz="2400" b="1" i="1" dirty="0">
                <a:latin typeface="Calibri" pitchFamily="34" charset="0"/>
              </a:rPr>
              <a:t>Explore choices</a:t>
            </a:r>
            <a:r>
              <a:rPr lang="en-US" sz="2000" b="1" dirty="0">
                <a:latin typeface="Calibri" pitchFamily="34" charset="0"/>
              </a:rPr>
              <a:t>			</a:t>
            </a:r>
            <a:r>
              <a:rPr lang="en-US" sz="2000" b="1" dirty="0">
                <a:solidFill>
                  <a:srgbClr val="0070C0"/>
                </a:solidFill>
                <a:latin typeface="Calibri" pitchFamily="34" charset="0"/>
              </a:rPr>
              <a:t>What could I do? (E.g., walk 					away, change the subject, take 					a deep breath, ask an adult for 					help, etc.)</a:t>
            </a:r>
          </a:p>
          <a:p>
            <a:endParaRPr lang="en-US" sz="1400" b="1" dirty="0">
              <a:latin typeface="Calibri" pitchFamily="34" charset="0"/>
            </a:endParaRPr>
          </a:p>
          <a:p>
            <a:r>
              <a:rPr lang="en-US" sz="2400" b="1" dirty="0">
                <a:latin typeface="Calibri" pitchFamily="34" charset="0"/>
              </a:rPr>
              <a:t>R – </a:t>
            </a:r>
            <a:r>
              <a:rPr lang="en-US" sz="2400" b="1" i="1" dirty="0">
                <a:latin typeface="Calibri" pitchFamily="34" charset="0"/>
              </a:rPr>
              <a:t>Reset</a:t>
            </a:r>
            <a:r>
              <a:rPr lang="en-US" sz="2000" b="1" dirty="0">
                <a:latin typeface="Calibri" pitchFamily="34" charset="0"/>
              </a:rPr>
              <a:t>				</a:t>
            </a:r>
            <a:r>
              <a:rPr lang="en-US" sz="2000" b="1" dirty="0">
                <a:solidFill>
                  <a:srgbClr val="0070C0"/>
                </a:solidFill>
                <a:latin typeface="Calibri" pitchFamily="34" charset="0"/>
              </a:rPr>
              <a:t>Pick an option</a:t>
            </a:r>
          </a:p>
        </p:txBody>
      </p:sp>
      <p:pic>
        <p:nvPicPr>
          <p:cNvPr id="93188" name="Picture 2" descr="http://school.discoveryeducation.com/clipart/images/ani-zip.gif"/>
          <p:cNvPicPr>
            <a:picLocks noChangeAspect="1" noChangeArrowheads="1" noCrop="1"/>
          </p:cNvPicPr>
          <p:nvPr/>
        </p:nvPicPr>
        <p:blipFill>
          <a:blip r:embed="rId2" cstate="print"/>
          <a:srcRect/>
          <a:stretch>
            <a:fillRect/>
          </a:stretch>
        </p:blipFill>
        <p:spPr bwMode="auto">
          <a:xfrm>
            <a:off x="690563" y="171450"/>
            <a:ext cx="1366837" cy="150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eaLnBrk="1" fontAlgn="auto" hangingPunct="1">
              <a:spcAft>
                <a:spcPts val="0"/>
              </a:spcAft>
              <a:defRPr/>
            </a:pPr>
            <a:r>
              <a:rPr lang="en-US" dirty="0" smtClean="0"/>
              <a:t>For kids heavily prone to </a:t>
            </a:r>
            <a:br>
              <a:rPr lang="en-US" dirty="0" smtClean="0"/>
            </a:br>
            <a:r>
              <a:rPr lang="en-US" dirty="0" err="1" smtClean="0"/>
              <a:t>amydala</a:t>
            </a:r>
            <a:r>
              <a:rPr lang="en-US" dirty="0" smtClean="0"/>
              <a:t> hijacks</a:t>
            </a:r>
            <a:endParaRPr lang="en-US" dirty="0"/>
          </a:p>
        </p:txBody>
      </p:sp>
      <p:sp>
        <p:nvSpPr>
          <p:cNvPr id="95235" name="TextBox 3"/>
          <p:cNvSpPr txBox="1">
            <a:spLocks noChangeArrowheads="1"/>
          </p:cNvSpPr>
          <p:nvPr/>
        </p:nvSpPr>
        <p:spPr bwMode="auto">
          <a:xfrm>
            <a:off x="685800" y="1981200"/>
            <a:ext cx="7620000" cy="1077913"/>
          </a:xfrm>
          <a:prstGeom prst="rect">
            <a:avLst/>
          </a:prstGeom>
          <a:noFill/>
          <a:ln w="9525">
            <a:noFill/>
            <a:miter lim="800000"/>
            <a:headEnd/>
            <a:tailEnd/>
          </a:ln>
        </p:spPr>
        <p:txBody>
          <a:bodyPr>
            <a:spAutoFit/>
          </a:bodyPr>
          <a:lstStyle/>
          <a:p>
            <a:pPr algn="ctr"/>
            <a:r>
              <a:rPr lang="en-US" sz="3200">
                <a:latin typeface="Calibri" pitchFamily="34" charset="0"/>
              </a:rPr>
              <a:t>Focus first and intensely on just getting them </a:t>
            </a:r>
            <a:r>
              <a:rPr lang="en-US" sz="3200" u="sng">
                <a:latin typeface="Calibri" pitchFamily="34" charset="0"/>
              </a:rPr>
              <a:t>to stop and either walk away or get help</a:t>
            </a:r>
            <a:r>
              <a:rPr lang="en-US" sz="3200">
                <a:latin typeface="Calibri" pitchFamily="34" charset="0"/>
              </a:rPr>
              <a:t>.</a:t>
            </a:r>
          </a:p>
        </p:txBody>
      </p:sp>
      <p:pic>
        <p:nvPicPr>
          <p:cNvPr id="95236" name="Picture 2" descr="http://www.clker.com/cliparts/5/c/e/4/1194989576980627796stop_sign_01.svg.hi.png"/>
          <p:cNvPicPr>
            <a:picLocks noChangeAspect="1" noChangeArrowheads="1"/>
          </p:cNvPicPr>
          <p:nvPr/>
        </p:nvPicPr>
        <p:blipFill>
          <a:blip r:embed="rId2" cstate="print"/>
          <a:srcRect/>
          <a:stretch>
            <a:fillRect/>
          </a:stretch>
        </p:blipFill>
        <p:spPr bwMode="auto">
          <a:xfrm>
            <a:off x="990600" y="3276600"/>
            <a:ext cx="3352800" cy="3352800"/>
          </a:xfrm>
          <a:prstGeom prst="rect">
            <a:avLst/>
          </a:prstGeom>
          <a:noFill/>
          <a:ln w="9525">
            <a:noFill/>
            <a:miter lim="800000"/>
            <a:headEnd/>
            <a:tailEnd/>
          </a:ln>
        </p:spPr>
      </p:pic>
      <p:sp>
        <p:nvSpPr>
          <p:cNvPr id="6" name="TextBox 5"/>
          <p:cNvSpPr txBox="1">
            <a:spLocks noChangeArrowheads="1"/>
          </p:cNvSpPr>
          <p:nvPr/>
        </p:nvSpPr>
        <p:spPr bwMode="auto">
          <a:xfrm>
            <a:off x="5486400" y="4267200"/>
            <a:ext cx="1855788" cy="923925"/>
          </a:xfrm>
          <a:prstGeom prst="rect">
            <a:avLst/>
          </a:prstGeom>
          <a:noFill/>
          <a:ln w="9525">
            <a:noFill/>
            <a:miter lim="800000"/>
            <a:headEnd/>
            <a:tailEnd/>
          </a:ln>
        </p:spPr>
        <p:txBody>
          <a:bodyPr wrap="none">
            <a:spAutoFit/>
          </a:bodyPr>
          <a:lstStyle/>
          <a:p>
            <a:r>
              <a:rPr lang="en-US" sz="3600" b="1" i="1">
                <a:latin typeface="Calibri" pitchFamily="34" charset="0"/>
              </a:rPr>
              <a:t>That’s it.</a:t>
            </a:r>
          </a:p>
          <a:p>
            <a:endParaRPr lang="en-US">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1681163" y="-466725"/>
            <a:ext cx="9144000" cy="0"/>
          </a:xfrm>
          <a:prstGeom prst="rect">
            <a:avLst/>
          </a:prstGeom>
          <a:noFill/>
          <a:ln w="9525">
            <a:noFill/>
            <a:miter lim="800000"/>
            <a:headEnd/>
            <a:tailEnd/>
          </a:ln>
        </p:spPr>
        <p:txBody>
          <a:bodyPr>
            <a:spAutoFit/>
          </a:bodyPr>
          <a:lstStyle/>
          <a:p>
            <a:endParaRPr lang="en-US">
              <a:latin typeface="Calibri" pitchFamily="34" charset="0"/>
            </a:endParaRPr>
          </a:p>
        </p:txBody>
      </p:sp>
      <p:pic>
        <p:nvPicPr>
          <p:cNvPr id="97283" name="Picture 3"/>
          <p:cNvPicPr>
            <a:picLocks noChangeAspect="1" noChangeArrowheads="1"/>
          </p:cNvPicPr>
          <p:nvPr/>
        </p:nvPicPr>
        <p:blipFill>
          <a:blip r:embed="rId2" cstate="print"/>
          <a:srcRect/>
          <a:stretch>
            <a:fillRect/>
          </a:stretch>
        </p:blipFill>
        <p:spPr bwMode="auto">
          <a:xfrm>
            <a:off x="1371600" y="762000"/>
            <a:ext cx="6477000" cy="6096000"/>
          </a:xfrm>
          <a:prstGeom prst="rect">
            <a:avLst/>
          </a:prstGeom>
          <a:noFill/>
          <a:ln w="9525">
            <a:noFill/>
            <a:miter lim="800000"/>
            <a:headEnd/>
            <a:tailEnd/>
          </a:ln>
        </p:spPr>
      </p:pic>
      <p:sp>
        <p:nvSpPr>
          <p:cNvPr id="97284" name="TextBox 3"/>
          <p:cNvSpPr txBox="1">
            <a:spLocks noChangeArrowheads="1"/>
          </p:cNvSpPr>
          <p:nvPr/>
        </p:nvSpPr>
        <p:spPr bwMode="auto">
          <a:xfrm>
            <a:off x="533400" y="228600"/>
            <a:ext cx="8382000" cy="461963"/>
          </a:xfrm>
          <a:prstGeom prst="rect">
            <a:avLst/>
          </a:prstGeom>
          <a:noFill/>
          <a:ln w="9525">
            <a:noFill/>
            <a:miter lim="800000"/>
            <a:headEnd/>
            <a:tailEnd/>
          </a:ln>
        </p:spPr>
        <p:txBody>
          <a:bodyPr>
            <a:spAutoFit/>
          </a:bodyPr>
          <a:lstStyle/>
          <a:p>
            <a:r>
              <a:rPr lang="en-US" sz="2400" b="1">
                <a:latin typeface="Calibri" pitchFamily="34" charset="0"/>
              </a:rPr>
              <a:t>Behavior Management Strategies for Kids with SR Weakness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The </a:t>
            </a:r>
            <a:r>
              <a:rPr lang="en-US" dirty="0" err="1" smtClean="0"/>
              <a:t>amygdala</a:t>
            </a:r>
            <a:r>
              <a:rPr lang="en-US" dirty="0" smtClean="0"/>
              <a:t>: Our primary source of:</a:t>
            </a:r>
            <a:endParaRPr lang="en-US" dirty="0"/>
          </a:p>
        </p:txBody>
      </p:sp>
      <p:pic>
        <p:nvPicPr>
          <p:cNvPr id="147458" name="Picture 2" descr="http://www.babble.com/CS/blogs/strollerderby/2008/10/16-22/girl%20fight.jpg"/>
          <p:cNvPicPr>
            <a:picLocks noChangeAspect="1" noChangeArrowheads="1"/>
          </p:cNvPicPr>
          <p:nvPr/>
        </p:nvPicPr>
        <p:blipFill>
          <a:blip r:embed="rId2" cstate="print"/>
          <a:srcRect/>
          <a:stretch>
            <a:fillRect/>
          </a:stretch>
        </p:blipFill>
        <p:spPr bwMode="auto">
          <a:xfrm>
            <a:off x="457200" y="3429000"/>
            <a:ext cx="3276600" cy="2300288"/>
          </a:xfrm>
          <a:prstGeom prst="rect">
            <a:avLst/>
          </a:prstGeom>
          <a:noFill/>
          <a:ln w="9525">
            <a:noFill/>
            <a:miter lim="800000"/>
            <a:headEnd/>
            <a:tailEnd/>
          </a:ln>
        </p:spPr>
      </p:pic>
      <p:pic>
        <p:nvPicPr>
          <p:cNvPr id="4" name="Picture 8" descr="http://www.pacart.biz/drawing%20images/angry%20kid.jpg"/>
          <p:cNvPicPr>
            <a:picLocks noChangeAspect="1" noChangeArrowheads="1"/>
          </p:cNvPicPr>
          <p:nvPr/>
        </p:nvPicPr>
        <p:blipFill>
          <a:blip r:embed="rId3" cstate="print"/>
          <a:srcRect/>
          <a:stretch>
            <a:fillRect/>
          </a:stretch>
        </p:blipFill>
        <p:spPr bwMode="auto">
          <a:xfrm>
            <a:off x="304800" y="1905000"/>
            <a:ext cx="1524000" cy="2139950"/>
          </a:xfrm>
          <a:prstGeom prst="rect">
            <a:avLst/>
          </a:prstGeom>
          <a:noFill/>
          <a:ln w="9525">
            <a:noFill/>
            <a:miter lim="800000"/>
            <a:headEnd/>
            <a:tailEnd/>
          </a:ln>
        </p:spPr>
      </p:pic>
      <p:pic>
        <p:nvPicPr>
          <p:cNvPr id="5" name="Picture 10"/>
          <p:cNvPicPr>
            <a:picLocks noChangeAspect="1" noChangeArrowheads="1"/>
          </p:cNvPicPr>
          <p:nvPr/>
        </p:nvPicPr>
        <p:blipFill>
          <a:blip r:embed="rId4" cstate="print"/>
          <a:srcRect/>
          <a:stretch>
            <a:fillRect/>
          </a:stretch>
        </p:blipFill>
        <p:spPr bwMode="auto">
          <a:xfrm>
            <a:off x="7467600" y="1447800"/>
            <a:ext cx="1295400" cy="1909763"/>
          </a:xfrm>
          <a:prstGeom prst="rect">
            <a:avLst/>
          </a:prstGeom>
          <a:noFill/>
          <a:ln w="9525">
            <a:noFill/>
            <a:miter lim="800000"/>
            <a:headEnd/>
            <a:tailEnd/>
          </a:ln>
        </p:spPr>
      </p:pic>
      <p:pic>
        <p:nvPicPr>
          <p:cNvPr id="147462" name="Picture 6" descr="http://scienceblogs.com/clock/upload/2006/06/zebra%20lion.jpeg"/>
          <p:cNvPicPr>
            <a:picLocks noChangeAspect="1" noChangeArrowheads="1"/>
          </p:cNvPicPr>
          <p:nvPr/>
        </p:nvPicPr>
        <p:blipFill>
          <a:blip r:embed="rId5" cstate="print"/>
          <a:srcRect/>
          <a:stretch>
            <a:fillRect/>
          </a:stretch>
        </p:blipFill>
        <p:spPr bwMode="auto">
          <a:xfrm>
            <a:off x="4648200" y="3276600"/>
            <a:ext cx="4267200" cy="3076575"/>
          </a:xfrm>
          <a:prstGeom prst="rect">
            <a:avLst/>
          </a:prstGeom>
          <a:noFill/>
          <a:ln w="9525">
            <a:noFill/>
            <a:miter lim="800000"/>
            <a:headEnd/>
            <a:tailEnd/>
          </a:ln>
        </p:spPr>
      </p:pic>
      <p:sp>
        <p:nvSpPr>
          <p:cNvPr id="49159" name="TextBox 7"/>
          <p:cNvSpPr txBox="1">
            <a:spLocks noChangeArrowheads="1"/>
          </p:cNvSpPr>
          <p:nvPr/>
        </p:nvSpPr>
        <p:spPr bwMode="auto">
          <a:xfrm>
            <a:off x="2286000" y="2590800"/>
            <a:ext cx="1339850" cy="708025"/>
          </a:xfrm>
          <a:prstGeom prst="rect">
            <a:avLst/>
          </a:prstGeom>
          <a:noFill/>
          <a:ln w="9525">
            <a:noFill/>
            <a:miter lim="800000"/>
            <a:headEnd/>
            <a:tailEnd/>
          </a:ln>
        </p:spPr>
        <p:txBody>
          <a:bodyPr wrap="none">
            <a:spAutoFit/>
          </a:bodyPr>
          <a:lstStyle/>
          <a:p>
            <a:r>
              <a:rPr lang="en-US" sz="4000">
                <a:latin typeface="Impact" pitchFamily="34" charset="0"/>
              </a:rPr>
              <a:t>FIGHT</a:t>
            </a:r>
          </a:p>
        </p:txBody>
      </p:sp>
      <p:sp>
        <p:nvSpPr>
          <p:cNvPr id="49160" name="Rectangle 8"/>
          <p:cNvSpPr>
            <a:spLocks noChangeArrowheads="1"/>
          </p:cNvSpPr>
          <p:nvPr/>
        </p:nvSpPr>
        <p:spPr bwMode="auto">
          <a:xfrm>
            <a:off x="5486400" y="2590800"/>
            <a:ext cx="1482725" cy="830263"/>
          </a:xfrm>
          <a:prstGeom prst="rect">
            <a:avLst/>
          </a:prstGeom>
          <a:noFill/>
          <a:ln w="9525">
            <a:noFill/>
            <a:miter lim="800000"/>
            <a:headEnd/>
            <a:tailEnd/>
          </a:ln>
        </p:spPr>
        <p:txBody>
          <a:bodyPr wrap="none">
            <a:spAutoFit/>
          </a:bodyPr>
          <a:lstStyle/>
          <a:p>
            <a:r>
              <a:rPr lang="en-US" sz="4800">
                <a:solidFill>
                  <a:srgbClr val="000000"/>
                </a:solidFill>
                <a:latin typeface="Poornut" pitchFamily="2" charset="0"/>
              </a:rPr>
              <a:t>Flight</a:t>
            </a:r>
          </a:p>
        </p:txBody>
      </p:sp>
      <p:sp>
        <p:nvSpPr>
          <p:cNvPr id="49161" name="TextBox 9"/>
          <p:cNvSpPr txBox="1">
            <a:spLocks noChangeArrowheads="1"/>
          </p:cNvSpPr>
          <p:nvPr/>
        </p:nvSpPr>
        <p:spPr bwMode="auto">
          <a:xfrm>
            <a:off x="4191000" y="2667000"/>
            <a:ext cx="473075" cy="584200"/>
          </a:xfrm>
          <a:prstGeom prst="rect">
            <a:avLst/>
          </a:prstGeom>
          <a:noFill/>
          <a:ln w="9525">
            <a:noFill/>
            <a:miter lim="800000"/>
            <a:headEnd/>
            <a:tailEnd/>
          </a:ln>
        </p:spPr>
        <p:txBody>
          <a:bodyPr wrap="none">
            <a:spAutoFit/>
          </a:bodyPr>
          <a:lstStyle/>
          <a:p>
            <a:r>
              <a:rPr lang="en-US" sz="3200" b="1">
                <a:latin typeface="Calibri" pitchFamily="34" charset="0"/>
              </a:rPr>
              <a:t>&amp;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47458"/>
                                        </p:tgtEl>
                                        <p:attrNameLst>
                                          <p:attrName>style.visibility</p:attrName>
                                        </p:attrNameLst>
                                      </p:cBhvr>
                                      <p:to>
                                        <p:strVal val="visible"/>
                                      </p:to>
                                    </p:set>
                                    <p:anim calcmode="lin" valueType="num">
                                      <p:cBhvr additive="base">
                                        <p:cTn id="14" dur="500" fill="hold"/>
                                        <p:tgtEl>
                                          <p:spTgt spid="147458"/>
                                        </p:tgtEl>
                                        <p:attrNameLst>
                                          <p:attrName>ppt_x</p:attrName>
                                        </p:attrNameLst>
                                      </p:cBhvr>
                                      <p:tavLst>
                                        <p:tav tm="0">
                                          <p:val>
                                            <p:strVal val="#ppt_x"/>
                                          </p:val>
                                        </p:tav>
                                        <p:tav tm="100000">
                                          <p:val>
                                            <p:strVal val="#ppt_x"/>
                                          </p:val>
                                        </p:tav>
                                      </p:tavLst>
                                    </p:anim>
                                    <p:anim calcmode="lin" valueType="num">
                                      <p:cBhvr additive="base">
                                        <p:cTn id="15" dur="500" fill="hold"/>
                                        <p:tgtEl>
                                          <p:spTgt spid="14745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47462"/>
                                        </p:tgtEl>
                                        <p:attrNameLst>
                                          <p:attrName>style.visibility</p:attrName>
                                        </p:attrNameLst>
                                      </p:cBhvr>
                                      <p:to>
                                        <p:strVal val="visible"/>
                                      </p:to>
                                    </p:set>
                                    <p:anim calcmode="lin" valueType="num">
                                      <p:cBhvr additive="base">
                                        <p:cTn id="27" dur="500" fill="hold"/>
                                        <p:tgtEl>
                                          <p:spTgt spid="147462"/>
                                        </p:tgtEl>
                                        <p:attrNameLst>
                                          <p:attrName>ppt_x</p:attrName>
                                        </p:attrNameLst>
                                      </p:cBhvr>
                                      <p:tavLst>
                                        <p:tav tm="0">
                                          <p:val>
                                            <p:strVal val="#ppt_x"/>
                                          </p:val>
                                        </p:tav>
                                        <p:tav tm="100000">
                                          <p:val>
                                            <p:strVal val="#ppt_x"/>
                                          </p:val>
                                        </p:tav>
                                      </p:tavLst>
                                    </p:anim>
                                    <p:anim calcmode="lin" valueType="num">
                                      <p:cBhvr additive="base">
                                        <p:cTn id="28" dur="500" fill="hold"/>
                                        <p:tgtEl>
                                          <p:spTgt spid="1474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smtClean="0"/>
              <a:t>What’s the worst way to respond to an amygdala hijack?</a:t>
            </a:r>
          </a:p>
        </p:txBody>
      </p:sp>
      <p:pic>
        <p:nvPicPr>
          <p:cNvPr id="34819" name="Picture 5" descr="nuclear-bomb-explosion"/>
          <p:cNvPicPr>
            <a:picLocks noChangeAspect="1" noChangeArrowheads="1"/>
          </p:cNvPicPr>
          <p:nvPr/>
        </p:nvPicPr>
        <p:blipFill>
          <a:blip r:embed="rId2" cstate="print"/>
          <a:srcRect/>
          <a:stretch>
            <a:fillRect/>
          </a:stretch>
        </p:blipFill>
        <p:spPr bwMode="auto">
          <a:xfrm>
            <a:off x="4114800" y="2209800"/>
            <a:ext cx="4495800" cy="3810000"/>
          </a:xfrm>
          <a:prstGeom prst="rect">
            <a:avLst/>
          </a:prstGeom>
          <a:noFill/>
          <a:ln w="9525">
            <a:noFill/>
            <a:miter lim="800000"/>
            <a:headEnd/>
            <a:tailEnd/>
          </a:ln>
        </p:spPr>
      </p:pic>
      <p:pic>
        <p:nvPicPr>
          <p:cNvPr id="99332" name="Picture 7" descr="1explosion"/>
          <p:cNvPicPr>
            <a:picLocks noChangeAspect="1" noChangeArrowheads="1"/>
          </p:cNvPicPr>
          <p:nvPr/>
        </p:nvPicPr>
        <p:blipFill>
          <a:blip r:embed="rId3" cstate="print"/>
          <a:srcRect/>
          <a:stretch>
            <a:fillRect/>
          </a:stretch>
        </p:blipFill>
        <p:spPr bwMode="auto">
          <a:xfrm>
            <a:off x="304800" y="2590800"/>
            <a:ext cx="2057400" cy="1800225"/>
          </a:xfrm>
          <a:prstGeom prst="rect">
            <a:avLst/>
          </a:prstGeom>
          <a:noFill/>
          <a:ln w="9525">
            <a:noFill/>
            <a:miter lim="800000"/>
            <a:headEnd/>
            <a:tailEnd/>
          </a:ln>
        </p:spPr>
      </p:pic>
      <p:sp>
        <p:nvSpPr>
          <p:cNvPr id="99333" name="Line 8"/>
          <p:cNvSpPr>
            <a:spLocks noChangeShapeType="1"/>
          </p:cNvSpPr>
          <p:nvPr/>
        </p:nvSpPr>
        <p:spPr bwMode="auto">
          <a:xfrm>
            <a:off x="2667000" y="3810000"/>
            <a:ext cx="1295400" cy="0"/>
          </a:xfrm>
          <a:prstGeom prst="line">
            <a:avLst/>
          </a:prstGeom>
          <a:noFill/>
          <a:ln w="57150">
            <a:solidFill>
              <a:schemeClr val="tx1"/>
            </a:solidFill>
            <a:miter lim="800000"/>
            <a:headEnd/>
            <a:tailEnd type="triangle" w="med" len="med"/>
          </a:ln>
        </p:spPr>
        <p:txBody>
          <a:bodyPr wrap="none"/>
          <a:lstStyle/>
          <a:p>
            <a:endParaRPr lang="en-US"/>
          </a:p>
        </p:txBody>
      </p:sp>
      <p:pic>
        <p:nvPicPr>
          <p:cNvPr id="99334" name="Picture 2" descr="http://www.legaljuice.com/teacher%20in%20bad%20mood%20angry%20upset%20mad-thumb.jpg"/>
          <p:cNvPicPr>
            <a:picLocks noChangeAspect="1" noChangeArrowheads="1"/>
          </p:cNvPicPr>
          <p:nvPr/>
        </p:nvPicPr>
        <p:blipFill>
          <a:blip r:embed="rId4" cstate="print"/>
          <a:srcRect/>
          <a:stretch>
            <a:fillRect/>
          </a:stretch>
        </p:blipFill>
        <p:spPr bwMode="auto">
          <a:xfrm>
            <a:off x="228600" y="4800600"/>
            <a:ext cx="2603500" cy="1790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500" fill="hold"/>
                                        <p:tgtEl>
                                          <p:spTgt spid="34819"/>
                                        </p:tgtEl>
                                        <p:attrNameLst>
                                          <p:attrName>ppt_w</p:attrName>
                                        </p:attrNameLst>
                                      </p:cBhvr>
                                      <p:tavLst>
                                        <p:tav tm="0">
                                          <p:val>
                                            <p:fltVal val="0"/>
                                          </p:val>
                                        </p:tav>
                                        <p:tav tm="100000">
                                          <p:val>
                                            <p:strVal val="#ppt_w"/>
                                          </p:val>
                                        </p:tav>
                                      </p:tavLst>
                                    </p:anim>
                                    <p:anim calcmode="lin" valueType="num">
                                      <p:cBhvr>
                                        <p:cTn id="8" dur="500" fill="hold"/>
                                        <p:tgtEl>
                                          <p:spTgt spid="34819"/>
                                        </p:tgtEl>
                                        <p:attrNameLst>
                                          <p:attrName>ppt_h</p:attrName>
                                        </p:attrNameLst>
                                      </p:cBhvr>
                                      <p:tavLst>
                                        <p:tav tm="0">
                                          <p:val>
                                            <p:fltVal val="0"/>
                                          </p:val>
                                        </p:tav>
                                        <p:tav tm="100000">
                                          <p:val>
                                            <p:strVal val="#ppt_h"/>
                                          </p:val>
                                        </p:tav>
                                      </p:tavLst>
                                    </p:anim>
                                    <p:animEffect transition="in" filter="fade">
                                      <p:cBhvr>
                                        <p:cTn id="9" dur="5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4"/>
          <p:cNvSpPr>
            <a:spLocks noGrp="1" noChangeArrowheads="1"/>
          </p:cNvSpPr>
          <p:nvPr>
            <p:ph type="title"/>
          </p:nvPr>
        </p:nvSpPr>
        <p:spPr/>
        <p:txBody>
          <a:bodyPr rtlCol="0">
            <a:normAutofit fontScale="90000"/>
          </a:bodyPr>
          <a:lstStyle/>
          <a:p>
            <a:pPr eaLnBrk="1" fontAlgn="auto" hangingPunct="1">
              <a:spcAft>
                <a:spcPts val="0"/>
              </a:spcAft>
              <a:defRPr/>
            </a:pPr>
            <a:r>
              <a:rPr lang="en-US" sz="4000" smtClean="0"/>
              <a:t>Responding effectively to ‘amygdala hijacks’</a:t>
            </a:r>
          </a:p>
        </p:txBody>
      </p:sp>
      <p:sp>
        <p:nvSpPr>
          <p:cNvPr id="101379" name="Text Box 7"/>
          <p:cNvSpPr txBox="1">
            <a:spLocks noChangeArrowheads="1"/>
          </p:cNvSpPr>
          <p:nvPr/>
        </p:nvSpPr>
        <p:spPr bwMode="auto">
          <a:xfrm>
            <a:off x="304800" y="1905000"/>
            <a:ext cx="4572000" cy="4400550"/>
          </a:xfrm>
          <a:prstGeom prst="rect">
            <a:avLst/>
          </a:prstGeom>
          <a:noFill/>
          <a:ln w="9525">
            <a:noFill/>
            <a:miter lim="800000"/>
            <a:headEnd/>
            <a:tailEnd/>
          </a:ln>
        </p:spPr>
        <p:txBody>
          <a:bodyPr>
            <a:spAutoFit/>
          </a:bodyPr>
          <a:lstStyle/>
          <a:p>
            <a:pPr marL="457200" indent="-457200">
              <a:buFontTx/>
              <a:buAutoNum type="arabicPeriod"/>
            </a:pPr>
            <a:r>
              <a:rPr lang="en-US" sz="2800" dirty="0">
                <a:latin typeface="Calibri" pitchFamily="34" charset="0"/>
              </a:rPr>
              <a:t>Approach </a:t>
            </a:r>
            <a:r>
              <a:rPr lang="en-US" sz="2800" i="1" dirty="0">
                <a:latin typeface="Calibri" pitchFamily="34" charset="0"/>
              </a:rPr>
              <a:t>low and slow!!</a:t>
            </a:r>
          </a:p>
          <a:p>
            <a:pPr marL="457200" indent="-457200">
              <a:buFontTx/>
              <a:buAutoNum type="arabicPeriod"/>
            </a:pPr>
            <a:endParaRPr lang="en-US" sz="2800" i="1" dirty="0">
              <a:latin typeface="Calibri" pitchFamily="34" charset="0"/>
            </a:endParaRPr>
          </a:p>
          <a:p>
            <a:pPr marL="457200" indent="-457200">
              <a:buFontTx/>
              <a:buAutoNum type="arabicPeriod"/>
            </a:pPr>
            <a:r>
              <a:rPr lang="en-US" sz="2800" i="1" dirty="0">
                <a:latin typeface="Calibri" pitchFamily="34" charset="0"/>
              </a:rPr>
              <a:t>Stay nearby, but say little (raging amygdale make lousy conversational partners . . )</a:t>
            </a:r>
          </a:p>
          <a:p>
            <a:pPr marL="457200" indent="-457200">
              <a:buFontTx/>
              <a:buAutoNum type="arabicPeriod"/>
            </a:pPr>
            <a:endParaRPr lang="en-US" sz="2800" i="1" dirty="0">
              <a:latin typeface="Calibri" pitchFamily="34" charset="0"/>
            </a:endParaRPr>
          </a:p>
          <a:p>
            <a:pPr marL="457200" indent="-457200">
              <a:buFontTx/>
              <a:buAutoNum type="arabicPeriod"/>
            </a:pPr>
            <a:r>
              <a:rPr lang="en-US" sz="2800" i="1" dirty="0">
                <a:latin typeface="Calibri" pitchFamily="34" charset="0"/>
              </a:rPr>
              <a:t>First change the body, than change the mind (or . . ‘first walk, than talk’)</a:t>
            </a:r>
          </a:p>
        </p:txBody>
      </p:sp>
      <p:pic>
        <p:nvPicPr>
          <p:cNvPr id="101380" name="Picture 2" descr="http://t0.gstatic.com/images?q=tbn:ANd9GcTCZRZoKap_BbRe48hvBTDF8tOg5UwBzogdNcuJdi9t9d4IxXjA5Q"/>
          <p:cNvPicPr>
            <a:picLocks noChangeAspect="1" noChangeArrowheads="1"/>
          </p:cNvPicPr>
          <p:nvPr/>
        </p:nvPicPr>
        <p:blipFill>
          <a:blip r:embed="rId2" cstate="print"/>
          <a:srcRect/>
          <a:stretch>
            <a:fillRect/>
          </a:stretch>
        </p:blipFill>
        <p:spPr bwMode="auto">
          <a:xfrm>
            <a:off x="5029200" y="2286000"/>
            <a:ext cx="39624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762000" y="304800"/>
            <a:ext cx="8029575" cy="1143000"/>
          </a:xfrm>
        </p:spPr>
        <p:txBody>
          <a:bodyPr rtlCol="0">
            <a:normAutofit fontScale="90000"/>
          </a:bodyPr>
          <a:lstStyle/>
          <a:p>
            <a:pPr eaLnBrk="1" fontAlgn="auto" hangingPunct="1">
              <a:spcAft>
                <a:spcPts val="0"/>
              </a:spcAft>
              <a:defRPr/>
            </a:pPr>
            <a:r>
              <a:rPr lang="en-US" sz="4000" dirty="0" smtClean="0"/>
              <a:t>Manage the energy and frustration levels of kids with EFD by . .</a:t>
            </a:r>
          </a:p>
        </p:txBody>
      </p:sp>
      <p:sp>
        <p:nvSpPr>
          <p:cNvPr id="102403" name="Rectangle 3"/>
          <p:cNvSpPr>
            <a:spLocks noGrp="1" noChangeArrowheads="1"/>
          </p:cNvSpPr>
          <p:nvPr>
            <p:ph type="body" idx="1"/>
          </p:nvPr>
        </p:nvSpPr>
        <p:spPr>
          <a:xfrm>
            <a:off x="457200" y="1600200"/>
            <a:ext cx="5522913" cy="1143000"/>
          </a:xfrm>
        </p:spPr>
        <p:txBody>
          <a:bodyPr/>
          <a:lstStyle/>
          <a:p>
            <a:pPr eaLnBrk="1" hangingPunct="1">
              <a:buFont typeface="Arial" pitchFamily="34" charset="0"/>
              <a:buNone/>
            </a:pPr>
            <a:r>
              <a:rPr lang="en-US" sz="2800" smtClean="0"/>
              <a:t>Picking academic and social ‘battles’ </a:t>
            </a:r>
            <a:r>
              <a:rPr lang="en-US" sz="2800" i="1" smtClean="0"/>
              <a:t>very carefully</a:t>
            </a:r>
          </a:p>
        </p:txBody>
      </p:sp>
      <p:sp>
        <p:nvSpPr>
          <p:cNvPr id="94213" name="Rectangle 6"/>
          <p:cNvSpPr>
            <a:spLocks noChangeArrowheads="1"/>
          </p:cNvSpPr>
          <p:nvPr/>
        </p:nvSpPr>
        <p:spPr bwMode="auto">
          <a:xfrm>
            <a:off x="304800" y="2667000"/>
            <a:ext cx="5867400" cy="3640138"/>
          </a:xfrm>
          <a:prstGeom prst="rect">
            <a:avLst/>
          </a:prstGeom>
          <a:noFill/>
          <a:ln w="28575">
            <a:solidFill>
              <a:schemeClr val="tx1"/>
            </a:solidFill>
            <a:miter lim="800000"/>
            <a:headEnd/>
            <a:tailEnd/>
          </a:ln>
        </p:spPr>
        <p:txBody>
          <a:bodyPr anchor="ctr">
            <a:spAutoFit/>
          </a:bodyPr>
          <a:lstStyle/>
          <a:p>
            <a:pPr fontAlgn="auto">
              <a:spcBef>
                <a:spcPts val="0"/>
              </a:spcBef>
              <a:spcAft>
                <a:spcPts val="0"/>
              </a:spcAft>
              <a:defRPr/>
            </a:pPr>
            <a:r>
              <a:rPr lang="en-US" sz="2000" dirty="0">
                <a:latin typeface="+mn-lt"/>
              </a:rPr>
              <a:t>Teacher: </a:t>
            </a:r>
            <a:r>
              <a:rPr lang="en-US" sz="2000" i="1" dirty="0">
                <a:solidFill>
                  <a:schemeClr val="folHlink"/>
                </a:solidFill>
                <a:latin typeface="+mn-lt"/>
              </a:rPr>
              <a:t>John, I know you’re tired from the field trip and bus ride, but the school day isn’t over for another hour and you’ve got to write at least one paragraph on your field trip reflection sheet. </a:t>
            </a:r>
          </a:p>
          <a:p>
            <a:pPr fontAlgn="auto">
              <a:spcBef>
                <a:spcPts val="0"/>
              </a:spcBef>
              <a:spcAft>
                <a:spcPts val="0"/>
              </a:spcAft>
              <a:defRPr/>
            </a:pPr>
            <a:endParaRPr lang="en-US" sz="1000" dirty="0">
              <a:solidFill>
                <a:schemeClr val="folHlink"/>
              </a:solidFill>
              <a:latin typeface="+mn-lt"/>
            </a:endParaRPr>
          </a:p>
          <a:p>
            <a:pPr fontAlgn="auto">
              <a:spcBef>
                <a:spcPts val="0"/>
              </a:spcBef>
              <a:spcAft>
                <a:spcPts val="0"/>
              </a:spcAft>
              <a:defRPr/>
            </a:pPr>
            <a:r>
              <a:rPr lang="en-US" sz="2000" dirty="0">
                <a:latin typeface="+mn-lt"/>
              </a:rPr>
              <a:t>John: </a:t>
            </a:r>
            <a:r>
              <a:rPr lang="en-US" sz="2000" i="1" dirty="0">
                <a:solidFill>
                  <a:srgbClr val="FF3300"/>
                </a:solidFill>
                <a:latin typeface="+mn-lt"/>
              </a:rPr>
              <a:t>What?</a:t>
            </a:r>
            <a:r>
              <a:rPr lang="en-US" sz="2000" dirty="0">
                <a:solidFill>
                  <a:srgbClr val="FF3300"/>
                </a:solidFill>
                <a:latin typeface="+mn-lt"/>
              </a:rPr>
              <a:t> </a:t>
            </a:r>
            <a:r>
              <a:rPr lang="en-US" sz="2000" i="1" dirty="0">
                <a:solidFill>
                  <a:srgbClr val="FF3300"/>
                </a:solidFill>
                <a:latin typeface="+mn-lt"/>
              </a:rPr>
              <a:t>Forget it – I’m not doing it! Just give me a zero.</a:t>
            </a:r>
          </a:p>
          <a:p>
            <a:pPr fontAlgn="auto">
              <a:spcBef>
                <a:spcPts val="0"/>
              </a:spcBef>
              <a:spcAft>
                <a:spcPts val="0"/>
              </a:spcAft>
              <a:defRPr/>
            </a:pPr>
            <a:endParaRPr lang="en-US" sz="1000" dirty="0">
              <a:solidFill>
                <a:srgbClr val="FF3300"/>
              </a:solidFill>
              <a:latin typeface="+mn-lt"/>
            </a:endParaRPr>
          </a:p>
          <a:p>
            <a:pPr fontAlgn="auto">
              <a:spcBef>
                <a:spcPts val="0"/>
              </a:spcBef>
              <a:spcAft>
                <a:spcPts val="0"/>
              </a:spcAft>
              <a:defRPr/>
            </a:pPr>
            <a:r>
              <a:rPr lang="en-US" sz="2000" dirty="0">
                <a:latin typeface="+mn-lt"/>
              </a:rPr>
              <a:t>Teacher: </a:t>
            </a:r>
            <a:r>
              <a:rPr lang="en-US" sz="2000" i="1" dirty="0">
                <a:solidFill>
                  <a:schemeClr val="folHlink"/>
                </a:solidFill>
                <a:latin typeface="+mn-lt"/>
              </a:rPr>
              <a:t>Then I guess your choosing to stay with me after school today until you get it done. I’m not fooling around with this.</a:t>
            </a:r>
          </a:p>
          <a:p>
            <a:pPr fontAlgn="auto">
              <a:spcBef>
                <a:spcPts val="0"/>
              </a:spcBef>
              <a:spcAft>
                <a:spcPts val="0"/>
              </a:spcAft>
              <a:defRPr/>
            </a:pPr>
            <a:endParaRPr lang="en-US" sz="1050" i="1" dirty="0">
              <a:solidFill>
                <a:schemeClr val="folHlink"/>
              </a:solidFill>
              <a:latin typeface="+mn-lt"/>
            </a:endParaRPr>
          </a:p>
          <a:p>
            <a:pPr fontAlgn="auto">
              <a:spcBef>
                <a:spcPts val="0"/>
              </a:spcBef>
              <a:spcAft>
                <a:spcPts val="0"/>
              </a:spcAft>
              <a:defRPr/>
            </a:pPr>
            <a:r>
              <a:rPr lang="en-US" sz="2000" dirty="0">
                <a:latin typeface="+mn-lt"/>
              </a:rPr>
              <a:t>John:</a:t>
            </a:r>
            <a:r>
              <a:rPr lang="en-US" sz="2000" i="1" dirty="0">
                <a:solidFill>
                  <a:schemeClr val="folHlink"/>
                </a:solidFill>
                <a:latin typeface="+mn-lt"/>
              </a:rPr>
              <a:t> </a:t>
            </a:r>
            <a:r>
              <a:rPr lang="en-US" sz="2000" i="1" dirty="0">
                <a:solidFill>
                  <a:srgbClr val="FF3300"/>
                </a:solidFill>
                <a:latin typeface="+mn-lt"/>
              </a:rPr>
              <a:t>$%$#@ it! I don’t care!</a:t>
            </a:r>
          </a:p>
        </p:txBody>
      </p:sp>
      <p:pic>
        <p:nvPicPr>
          <p:cNvPr id="102405" name="Picture 4" descr="http://sahilishere.files.wordpress.com/2009/08/angry-teacher.jpg"/>
          <p:cNvPicPr>
            <a:picLocks noChangeAspect="1" noChangeArrowheads="1"/>
          </p:cNvPicPr>
          <p:nvPr/>
        </p:nvPicPr>
        <p:blipFill>
          <a:blip r:embed="rId2" cstate="print"/>
          <a:srcRect/>
          <a:stretch>
            <a:fillRect/>
          </a:stretch>
        </p:blipFill>
        <p:spPr bwMode="auto">
          <a:xfrm>
            <a:off x="6324600" y="3505200"/>
            <a:ext cx="2654300" cy="2668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990600" y="2819400"/>
            <a:ext cx="4800600" cy="3786188"/>
          </a:xfrm>
          <a:prstGeom prst="rect">
            <a:avLst/>
          </a:prstGeom>
          <a:noFill/>
          <a:ln w="9525">
            <a:noFill/>
            <a:miter lim="800000"/>
            <a:headEnd/>
            <a:tailEnd/>
          </a:ln>
        </p:spPr>
        <p:txBody>
          <a:bodyPr>
            <a:spAutoFit/>
          </a:bodyPr>
          <a:lstStyle/>
          <a:p>
            <a:r>
              <a:rPr lang="en-US" sz="3200" i="1">
                <a:latin typeface="Calibri" pitchFamily="34" charset="0"/>
              </a:rPr>
              <a:t>In every person, even in such as appear most reckless, there is an inherent desire to attain balance.</a:t>
            </a:r>
          </a:p>
          <a:p>
            <a:r>
              <a:rPr lang="en-US" sz="3200">
                <a:latin typeface="Calibri" pitchFamily="34" charset="0"/>
              </a:rPr>
              <a:t>		</a:t>
            </a:r>
            <a:r>
              <a:rPr lang="en-US" sz="2400">
                <a:latin typeface="Calibri" pitchFamily="34" charset="0"/>
              </a:rPr>
              <a:t>-- Jacob Wasserman</a:t>
            </a:r>
          </a:p>
          <a:p>
            <a:r>
              <a:rPr lang="en-US" sz="2400">
                <a:latin typeface="Calibri" pitchFamily="34" charset="0"/>
              </a:rPr>
              <a:t>		 German Author     			(1873-1934)</a:t>
            </a:r>
            <a:endParaRPr lang="en-US" sz="1400">
              <a:latin typeface="Calibri" pitchFamily="34" charset="0"/>
            </a:endParaRPr>
          </a:p>
        </p:txBody>
      </p:sp>
      <p:pic>
        <p:nvPicPr>
          <p:cNvPr id="1026" name="Picture 2" descr="http://4.bp.blogspot.com/_7Q-tD8eW2rE/SYmmftHeS3I/AAAAAAAACi0/N5axdUXGL9I/s400/KidStickingKnifeinElectricSocket.jpg"/>
          <p:cNvPicPr>
            <a:picLocks noChangeAspect="1" noChangeArrowheads="1"/>
          </p:cNvPicPr>
          <p:nvPr/>
        </p:nvPicPr>
        <p:blipFill>
          <a:blip r:embed="rId2" cstate="print"/>
          <a:srcRect/>
          <a:stretch>
            <a:fillRect/>
          </a:stretch>
        </p:blipFill>
        <p:spPr bwMode="auto">
          <a:xfrm>
            <a:off x="228600" y="533400"/>
            <a:ext cx="2635250" cy="2286000"/>
          </a:xfrm>
          <a:prstGeom prst="rect">
            <a:avLst/>
          </a:prstGeom>
          <a:noFill/>
          <a:ln w="9525">
            <a:noFill/>
            <a:miter lim="800000"/>
            <a:headEnd/>
            <a:tailEnd/>
          </a:ln>
        </p:spPr>
      </p:pic>
      <p:pic>
        <p:nvPicPr>
          <p:cNvPr id="1028" name="Picture 4" descr="http://www.heartandsoulcompany.com/yahoo_site_admin/assets/images/boy_meditating_in_lake.8112844.jpg"/>
          <p:cNvPicPr>
            <a:picLocks noChangeAspect="1" noChangeArrowheads="1"/>
          </p:cNvPicPr>
          <p:nvPr/>
        </p:nvPicPr>
        <p:blipFill>
          <a:blip r:embed="rId3" cstate="print"/>
          <a:srcRect/>
          <a:stretch>
            <a:fillRect/>
          </a:stretch>
        </p:blipFill>
        <p:spPr bwMode="auto">
          <a:xfrm>
            <a:off x="5638800" y="1333500"/>
            <a:ext cx="3225800" cy="4838700"/>
          </a:xfrm>
          <a:prstGeom prst="rect">
            <a:avLst/>
          </a:prstGeom>
          <a:noFill/>
          <a:ln w="9525">
            <a:noFill/>
            <a:miter lim="800000"/>
            <a:headEnd/>
            <a:tailEnd/>
          </a:ln>
        </p:spPr>
      </p:pic>
      <p:pic>
        <p:nvPicPr>
          <p:cNvPr id="1030" name="Picture 6" descr="http://www.scotthoopesmd.com/assets/screaming%20boy_340x319.jpg"/>
          <p:cNvPicPr>
            <a:picLocks noChangeAspect="1" noChangeArrowheads="1"/>
          </p:cNvPicPr>
          <p:nvPr/>
        </p:nvPicPr>
        <p:blipFill>
          <a:blip r:embed="rId4" cstate="print"/>
          <a:srcRect/>
          <a:stretch>
            <a:fillRect/>
          </a:stretch>
        </p:blipFill>
        <p:spPr bwMode="auto">
          <a:xfrm>
            <a:off x="3200400" y="228600"/>
            <a:ext cx="2425700" cy="2276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030"/>
                                        </p:tgtEl>
                                        <p:attrNameLst>
                                          <p:attrName>style.visibility</p:attrName>
                                        </p:attrNameLst>
                                      </p:cBhvr>
                                      <p:to>
                                        <p:strVal val="visible"/>
                                      </p:to>
                                    </p:set>
                                    <p:anim calcmode="lin" valueType="num">
                                      <p:cBhvr>
                                        <p:cTn id="14" dur="500" fill="hold"/>
                                        <p:tgtEl>
                                          <p:spTgt spid="1030"/>
                                        </p:tgtEl>
                                        <p:attrNameLst>
                                          <p:attrName>ppt_w</p:attrName>
                                        </p:attrNameLst>
                                      </p:cBhvr>
                                      <p:tavLst>
                                        <p:tav tm="0">
                                          <p:val>
                                            <p:fltVal val="0"/>
                                          </p:val>
                                        </p:tav>
                                        <p:tav tm="100000">
                                          <p:val>
                                            <p:strVal val="#ppt_w"/>
                                          </p:val>
                                        </p:tav>
                                      </p:tavLst>
                                    </p:anim>
                                    <p:anim calcmode="lin" valueType="num">
                                      <p:cBhvr>
                                        <p:cTn id="15" dur="500" fill="hold"/>
                                        <p:tgtEl>
                                          <p:spTgt spid="1030"/>
                                        </p:tgtEl>
                                        <p:attrNameLst>
                                          <p:attrName>ppt_h</p:attrName>
                                        </p:attrNameLst>
                                      </p:cBhvr>
                                      <p:tavLst>
                                        <p:tav tm="0">
                                          <p:val>
                                            <p:fltVal val="0"/>
                                          </p:val>
                                        </p:tav>
                                        <p:tav tm="100000">
                                          <p:val>
                                            <p:strVal val="#ppt_h"/>
                                          </p:val>
                                        </p:tav>
                                      </p:tavLst>
                                    </p:anim>
                                    <p:animEffect transition="in" filter="fade">
                                      <p:cBhvr>
                                        <p:cTn id="16" dur="500"/>
                                        <p:tgtEl>
                                          <p:spTgt spid="1030"/>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1026"/>
                                        </p:tgtEl>
                                        <p:attrNameLst>
                                          <p:attrName>ppt_x</p:attrName>
                                        </p:attrNameLst>
                                      </p:cBhvr>
                                      <p:tavLst>
                                        <p:tav tm="0">
                                          <p:val>
                                            <p:strVal val="ppt_x"/>
                                          </p:val>
                                        </p:tav>
                                        <p:tav tm="100000">
                                          <p:val>
                                            <p:strVal val="ppt_x"/>
                                          </p:val>
                                        </p:tav>
                                      </p:tavLst>
                                    </p:anim>
                                    <p:anim calcmode="lin" valueType="num">
                                      <p:cBhvr additive="base">
                                        <p:cTn id="21" dur="500"/>
                                        <p:tgtEl>
                                          <p:spTgt spid="1026"/>
                                        </p:tgtEl>
                                        <p:attrNameLst>
                                          <p:attrName>ppt_y</p:attrName>
                                        </p:attrNameLst>
                                      </p:cBhvr>
                                      <p:tavLst>
                                        <p:tav tm="0">
                                          <p:val>
                                            <p:strVal val="ppt_y"/>
                                          </p:val>
                                        </p:tav>
                                        <p:tav tm="100000">
                                          <p:val>
                                            <p:strVal val="1+ppt_h/2"/>
                                          </p:val>
                                        </p:tav>
                                      </p:tavLst>
                                    </p:anim>
                                    <p:set>
                                      <p:cBhvr>
                                        <p:cTn id="22" dur="1" fill="hold">
                                          <p:stCondLst>
                                            <p:cond delay="499"/>
                                          </p:stCondLst>
                                        </p:cTn>
                                        <p:tgtEl>
                                          <p:spTgt spid="102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nodeType="clickEffect">
                                  <p:stCondLst>
                                    <p:cond delay="0"/>
                                  </p:stCondLst>
                                  <p:childTnLst>
                                    <p:anim calcmode="lin" valueType="num">
                                      <p:cBhvr additive="base">
                                        <p:cTn id="26" dur="500"/>
                                        <p:tgtEl>
                                          <p:spTgt spid="1030"/>
                                        </p:tgtEl>
                                        <p:attrNameLst>
                                          <p:attrName>ppt_x</p:attrName>
                                        </p:attrNameLst>
                                      </p:cBhvr>
                                      <p:tavLst>
                                        <p:tav tm="0">
                                          <p:val>
                                            <p:strVal val="ppt_x"/>
                                          </p:val>
                                        </p:tav>
                                        <p:tav tm="100000">
                                          <p:val>
                                            <p:strVal val="ppt_x"/>
                                          </p:val>
                                        </p:tav>
                                      </p:tavLst>
                                    </p:anim>
                                    <p:anim calcmode="lin" valueType="num">
                                      <p:cBhvr additive="base">
                                        <p:cTn id="27" dur="500"/>
                                        <p:tgtEl>
                                          <p:spTgt spid="1030"/>
                                        </p:tgtEl>
                                        <p:attrNameLst>
                                          <p:attrName>ppt_y</p:attrName>
                                        </p:attrNameLst>
                                      </p:cBhvr>
                                      <p:tavLst>
                                        <p:tav tm="0">
                                          <p:val>
                                            <p:strVal val="ppt_y"/>
                                          </p:val>
                                        </p:tav>
                                        <p:tav tm="100000">
                                          <p:val>
                                            <p:strVal val="1+ppt_h/2"/>
                                          </p:val>
                                        </p:tav>
                                      </p:tavLst>
                                    </p:anim>
                                    <p:set>
                                      <p:cBhvr>
                                        <p:cTn id="28" dur="1" fill="hold">
                                          <p:stCondLst>
                                            <p:cond delay="499"/>
                                          </p:stCondLst>
                                        </p:cTn>
                                        <p:tgtEl>
                                          <p:spTgt spid="1030"/>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1028"/>
                                        </p:tgtEl>
                                        <p:attrNameLst>
                                          <p:attrName>style.visibility</p:attrName>
                                        </p:attrNameLst>
                                      </p:cBhvr>
                                      <p:to>
                                        <p:strVal val="visible"/>
                                      </p:to>
                                    </p:set>
                                    <p:anim calcmode="lin" valueType="num">
                                      <p:cBhvr>
                                        <p:cTn id="33" dur="500" fill="hold"/>
                                        <p:tgtEl>
                                          <p:spTgt spid="1028"/>
                                        </p:tgtEl>
                                        <p:attrNameLst>
                                          <p:attrName>ppt_w</p:attrName>
                                        </p:attrNameLst>
                                      </p:cBhvr>
                                      <p:tavLst>
                                        <p:tav tm="0">
                                          <p:val>
                                            <p:fltVal val="0"/>
                                          </p:val>
                                        </p:tav>
                                        <p:tav tm="100000">
                                          <p:val>
                                            <p:strVal val="#ppt_w"/>
                                          </p:val>
                                        </p:tav>
                                      </p:tavLst>
                                    </p:anim>
                                    <p:anim calcmode="lin" valueType="num">
                                      <p:cBhvr>
                                        <p:cTn id="34" dur="500" fill="hold"/>
                                        <p:tgtEl>
                                          <p:spTgt spid="1028"/>
                                        </p:tgtEl>
                                        <p:attrNameLst>
                                          <p:attrName>ppt_h</p:attrName>
                                        </p:attrNameLst>
                                      </p:cBhvr>
                                      <p:tavLst>
                                        <p:tav tm="0">
                                          <p:val>
                                            <p:fltVal val="0"/>
                                          </p:val>
                                        </p:tav>
                                        <p:tav tm="100000">
                                          <p:val>
                                            <p:strVal val="#ppt_h"/>
                                          </p:val>
                                        </p:tav>
                                      </p:tavLst>
                                    </p:anim>
                                    <p:animEffect transition="in" filter="fade">
                                      <p:cBhvr>
                                        <p:cTn id="3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4"/>
          <p:cNvSpPr>
            <a:spLocks noGrp="1"/>
          </p:cNvSpPr>
          <p:nvPr>
            <p:ph type="title"/>
          </p:nvPr>
        </p:nvSpPr>
        <p:spPr>
          <a:xfrm>
            <a:off x="762000" y="381000"/>
            <a:ext cx="3810000" cy="1143000"/>
          </a:xfrm>
        </p:spPr>
        <p:txBody>
          <a:bodyPr rtlCol="0">
            <a:normAutofit fontScale="90000"/>
          </a:bodyPr>
          <a:lstStyle/>
          <a:p>
            <a:pPr eaLnBrk="1" fontAlgn="auto" hangingPunct="1">
              <a:spcAft>
                <a:spcPts val="0"/>
              </a:spcAft>
              <a:defRPr/>
            </a:pPr>
            <a:r>
              <a:rPr lang="en-US" dirty="0" smtClean="0"/>
              <a:t>Key Behavior Plan Elements</a:t>
            </a:r>
          </a:p>
        </p:txBody>
      </p:sp>
      <p:sp>
        <p:nvSpPr>
          <p:cNvPr id="104451" name="Content Placeholder 5"/>
          <p:cNvSpPr>
            <a:spLocks noGrp="1"/>
          </p:cNvSpPr>
          <p:nvPr>
            <p:ph idx="1"/>
          </p:nvPr>
        </p:nvSpPr>
        <p:spPr>
          <a:xfrm>
            <a:off x="457200" y="2017713"/>
            <a:ext cx="8497888" cy="4114800"/>
          </a:xfrm>
        </p:spPr>
        <p:txBody>
          <a:bodyPr/>
          <a:lstStyle/>
          <a:p>
            <a:pPr marL="514350" indent="-514350" eaLnBrk="1" hangingPunct="1">
              <a:buFont typeface="Tahoma" pitchFamily="34" charset="0"/>
              <a:buAutoNum type="arabicPeriod"/>
            </a:pPr>
            <a:r>
              <a:rPr lang="en-US" sz="2800" smtClean="0"/>
              <a:t>Specification of target behaviors (one or two, tops . .)</a:t>
            </a:r>
          </a:p>
          <a:p>
            <a:pPr marL="514350" indent="-514350" eaLnBrk="1" hangingPunct="1">
              <a:buFont typeface="Tahoma" pitchFamily="34" charset="0"/>
              <a:buAutoNum type="arabicPeriod"/>
            </a:pPr>
            <a:r>
              <a:rPr lang="en-US" sz="2800" smtClean="0"/>
              <a:t>FBA (Hypotheses about the function of target behaviors)</a:t>
            </a:r>
          </a:p>
          <a:p>
            <a:pPr marL="514350" indent="-514350" eaLnBrk="1" hangingPunct="1">
              <a:buFont typeface="Tahoma" pitchFamily="34" charset="0"/>
              <a:buAutoNum type="arabicPeriod"/>
            </a:pPr>
            <a:r>
              <a:rPr lang="en-US" sz="2800" smtClean="0">
                <a:solidFill>
                  <a:srgbClr val="FF0000"/>
                </a:solidFill>
              </a:rPr>
              <a:t>Accommodations (to improve goodness of fit between a child and his learning/social environment)</a:t>
            </a:r>
          </a:p>
          <a:p>
            <a:pPr marL="514350" indent="-514350" eaLnBrk="1" hangingPunct="1">
              <a:buFont typeface="Tahoma" pitchFamily="34" charset="0"/>
              <a:buAutoNum type="arabicPeriod"/>
            </a:pPr>
            <a:r>
              <a:rPr lang="en-US" sz="2800" smtClean="0">
                <a:solidFill>
                  <a:srgbClr val="FF0000"/>
                </a:solidFill>
              </a:rPr>
              <a:t>Skill building (training of replacement behaviors)</a:t>
            </a:r>
          </a:p>
          <a:p>
            <a:pPr marL="514350" indent="-514350" eaLnBrk="1" hangingPunct="1">
              <a:buFont typeface="Tahoma" pitchFamily="34" charset="0"/>
              <a:buAutoNum type="arabicPeriod"/>
            </a:pPr>
            <a:r>
              <a:rPr lang="en-US" sz="2800" smtClean="0"/>
              <a:t>Motivational elements (reinforcers and consequences)</a:t>
            </a:r>
          </a:p>
        </p:txBody>
      </p:sp>
      <p:sp>
        <p:nvSpPr>
          <p:cNvPr id="43012" name="Slide Number Placeholder 3"/>
          <p:cNvSpPr>
            <a:spLocks noGrp="1"/>
          </p:cNvSpPr>
          <p:nvPr>
            <p:ph type="sldNum" sz="quarter" idx="12"/>
          </p:nvPr>
        </p:nvSpPr>
        <p:spPr/>
        <p:txBody>
          <a:bodyPr/>
          <a:lstStyle/>
          <a:p>
            <a:pPr>
              <a:defRPr/>
            </a:pPr>
            <a:fld id="{FEED04A6-AAB2-4BBF-81F7-5D2043FE38BB}" type="slidenum">
              <a:rPr lang="en-US"/>
              <a:pPr>
                <a:defRPr/>
              </a:pPr>
              <a:t>20</a:t>
            </a:fld>
            <a:endParaRPr lang="en-US"/>
          </a:p>
        </p:txBody>
      </p:sp>
      <p:pic>
        <p:nvPicPr>
          <p:cNvPr id="104453" name="Picture 4" descr="http://www.staugguides.com/100_2131.jpg"/>
          <p:cNvPicPr>
            <a:picLocks noChangeAspect="1" noChangeArrowheads="1"/>
          </p:cNvPicPr>
          <p:nvPr/>
        </p:nvPicPr>
        <p:blipFill>
          <a:blip r:embed="rId2" cstate="print"/>
          <a:srcRect/>
          <a:stretch>
            <a:fillRect/>
          </a:stretch>
        </p:blipFill>
        <p:spPr bwMode="auto">
          <a:xfrm>
            <a:off x="4419600" y="381000"/>
            <a:ext cx="4041775"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3"/>
          <p:cNvSpPr txBox="1">
            <a:spLocks noGrp="1" noChangeArrowheads="1"/>
          </p:cNvSpPr>
          <p:nvPr/>
        </p:nvSpPr>
        <p:spPr bwMode="auto">
          <a:xfrm>
            <a:off x="6781800" y="6324600"/>
            <a:ext cx="1905000" cy="457200"/>
          </a:xfrm>
          <a:prstGeom prst="rect">
            <a:avLst/>
          </a:prstGeom>
          <a:noFill/>
          <a:ln w="9525">
            <a:noFill/>
            <a:miter lim="800000"/>
            <a:headEnd/>
            <a:tailEnd/>
          </a:ln>
        </p:spPr>
        <p:txBody>
          <a:bodyPr anchor="b"/>
          <a:lstStyle/>
          <a:p>
            <a:pPr algn="r"/>
            <a:fld id="{67BE5041-9F43-46F6-A56C-FE4BEB594365}" type="slidenum">
              <a:rPr lang="en-US" sz="1400">
                <a:latin typeface="Calibri" pitchFamily="34" charset="0"/>
              </a:rPr>
              <a:pPr algn="r"/>
              <a:t>21</a:t>
            </a:fld>
            <a:endParaRPr lang="en-US" sz="1400">
              <a:latin typeface="Calibri" pitchFamily="34" charset="0"/>
            </a:endParaRPr>
          </a:p>
        </p:txBody>
      </p:sp>
      <p:sp>
        <p:nvSpPr>
          <p:cNvPr id="44035" name="Rectangle 2"/>
          <p:cNvSpPr>
            <a:spLocks noGrp="1" noChangeArrowheads="1"/>
          </p:cNvSpPr>
          <p:nvPr>
            <p:ph type="title" idx="4294967295"/>
          </p:nvPr>
        </p:nvSpPr>
        <p:spPr/>
        <p:txBody>
          <a:bodyPr rtlCol="0">
            <a:normAutofit fontScale="90000"/>
          </a:bodyPr>
          <a:lstStyle/>
          <a:p>
            <a:pPr eaLnBrk="1" fontAlgn="auto" hangingPunct="1">
              <a:spcAft>
                <a:spcPts val="0"/>
              </a:spcAft>
              <a:defRPr/>
            </a:pPr>
            <a:r>
              <a:rPr lang="en-US" smtClean="0"/>
              <a:t>Pick </a:t>
            </a:r>
            <a:r>
              <a:rPr lang="en-US" u="sng" smtClean="0"/>
              <a:t>one behavior</a:t>
            </a:r>
            <a:r>
              <a:rPr lang="en-US" smtClean="0"/>
              <a:t> at a time, </a:t>
            </a:r>
            <a:br>
              <a:rPr lang="en-US" smtClean="0"/>
            </a:br>
            <a:r>
              <a:rPr lang="en-US" smtClean="0"/>
              <a:t>at </a:t>
            </a:r>
            <a:r>
              <a:rPr lang="en-US" u="sng" smtClean="0"/>
              <a:t>one time of the day</a:t>
            </a:r>
            <a:endParaRPr lang="en-US" smtClean="0"/>
          </a:p>
        </p:txBody>
      </p:sp>
      <p:sp>
        <p:nvSpPr>
          <p:cNvPr id="105476" name="Rectangle 4"/>
          <p:cNvSpPr>
            <a:spLocks noGrp="1" noChangeArrowheads="1"/>
          </p:cNvSpPr>
          <p:nvPr>
            <p:ph type="body" sz="half" idx="4294967295"/>
          </p:nvPr>
        </p:nvSpPr>
        <p:spPr>
          <a:xfrm>
            <a:off x="4419600" y="2057400"/>
            <a:ext cx="3810000" cy="4114800"/>
          </a:xfrm>
        </p:spPr>
        <p:txBody>
          <a:bodyPr/>
          <a:lstStyle/>
          <a:p>
            <a:pPr eaLnBrk="1" hangingPunct="1">
              <a:lnSpc>
                <a:spcPct val="90000"/>
              </a:lnSpc>
            </a:pPr>
            <a:r>
              <a:rPr lang="en-US" sz="2400" smtClean="0"/>
              <a:t>Kids with EF deficits can’t change all problem behaviors at once.</a:t>
            </a:r>
          </a:p>
          <a:p>
            <a:pPr eaLnBrk="1" hangingPunct="1">
              <a:lnSpc>
                <a:spcPct val="90000"/>
              </a:lnSpc>
            </a:pPr>
            <a:endParaRPr lang="en-US" sz="1600" smtClean="0"/>
          </a:p>
          <a:p>
            <a:pPr eaLnBrk="1" hangingPunct="1">
              <a:lnSpc>
                <a:spcPct val="90000"/>
              </a:lnSpc>
            </a:pPr>
            <a:r>
              <a:rPr lang="en-US" sz="2400" smtClean="0"/>
              <a:t>If calling out is a major problem, than focus on hand raising first, targeting the most problematic time of the day. Than add other times/settings as the student is successful.</a:t>
            </a:r>
          </a:p>
        </p:txBody>
      </p:sp>
      <p:pic>
        <p:nvPicPr>
          <p:cNvPr id="105477" name="Picture 2" descr="http://1.bp.blogspot.com/_6EE4YieBp74/S-awig3WvMI/AAAAAAAAABk/YcyGroN7Aaw/s1600/happy_teenager_177448.jpg"/>
          <p:cNvPicPr>
            <a:picLocks noChangeAspect="1" noChangeArrowheads="1"/>
          </p:cNvPicPr>
          <p:nvPr/>
        </p:nvPicPr>
        <p:blipFill>
          <a:blip r:embed="rId2" cstate="print"/>
          <a:srcRect/>
          <a:stretch>
            <a:fillRect/>
          </a:stretch>
        </p:blipFill>
        <p:spPr bwMode="auto">
          <a:xfrm>
            <a:off x="914400" y="2133600"/>
            <a:ext cx="2905125"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288925" y="266700"/>
            <a:ext cx="3444875" cy="701675"/>
          </a:xfrm>
          <a:prstGeom prst="rect">
            <a:avLst/>
          </a:prstGeom>
          <a:noFill/>
          <a:ln w="9525">
            <a:noFill/>
            <a:miter lim="800000"/>
            <a:headEnd/>
            <a:tailEnd/>
          </a:ln>
        </p:spPr>
        <p:txBody>
          <a:bodyPr>
            <a:spAutoFit/>
          </a:bodyPr>
          <a:lstStyle/>
          <a:p>
            <a:r>
              <a:rPr lang="en-US" b="1">
                <a:latin typeface="Times New Roman" pitchFamily="18" charset="0"/>
              </a:rPr>
              <a:t>Figure 1.1: </a:t>
            </a:r>
            <a:r>
              <a:rPr lang="en-US" sz="2000" b="1">
                <a:latin typeface="Times New Roman" pitchFamily="18" charset="0"/>
              </a:rPr>
              <a:t>The Two Strands of Executive Function</a:t>
            </a:r>
          </a:p>
        </p:txBody>
      </p:sp>
      <p:sp>
        <p:nvSpPr>
          <p:cNvPr id="39939" name="Oval 3"/>
          <p:cNvSpPr>
            <a:spLocks noChangeArrowheads="1"/>
          </p:cNvSpPr>
          <p:nvPr/>
        </p:nvSpPr>
        <p:spPr bwMode="auto">
          <a:xfrm>
            <a:off x="3352800" y="685800"/>
            <a:ext cx="2667000" cy="1371600"/>
          </a:xfrm>
          <a:prstGeom prst="ellipse">
            <a:avLst/>
          </a:prstGeom>
          <a:solidFill>
            <a:srgbClr val="74E8F4"/>
          </a:solidFill>
          <a:ln w="9525">
            <a:solidFill>
              <a:schemeClr val="tx1"/>
            </a:solidFill>
            <a:round/>
            <a:headEnd/>
            <a:tailEnd/>
          </a:ln>
        </p:spPr>
        <p:txBody>
          <a:bodyPr wrap="none" anchor="ctr"/>
          <a:lstStyle/>
          <a:p>
            <a:pPr algn="ctr"/>
            <a:r>
              <a:rPr lang="en-US" sz="2000" b="1">
                <a:latin typeface="Times New Roman" pitchFamily="18" charset="0"/>
              </a:rPr>
              <a:t>The Executive Skills</a:t>
            </a:r>
          </a:p>
        </p:txBody>
      </p:sp>
      <p:sp>
        <p:nvSpPr>
          <p:cNvPr id="136196" name="Rectangle 5"/>
          <p:cNvSpPr>
            <a:spLocks noChangeArrowheads="1"/>
          </p:cNvSpPr>
          <p:nvPr/>
        </p:nvSpPr>
        <p:spPr bwMode="auto">
          <a:xfrm>
            <a:off x="685800" y="2438400"/>
            <a:ext cx="3581400" cy="3581400"/>
          </a:xfrm>
          <a:prstGeom prst="rect">
            <a:avLst/>
          </a:prstGeom>
          <a:solidFill>
            <a:srgbClr val="74E8F4"/>
          </a:solidFill>
          <a:ln w="9525">
            <a:solidFill>
              <a:schemeClr val="tx1"/>
            </a:solidFill>
            <a:miter lim="800000"/>
            <a:headEnd/>
            <a:tailEnd/>
          </a:ln>
        </p:spPr>
        <p:txBody>
          <a:bodyPr wrap="none" anchor="ctr"/>
          <a:lstStyle/>
          <a:p>
            <a:r>
              <a:rPr lang="en-US" sz="2000" u="sng" dirty="0">
                <a:latin typeface="Times New Roman" pitchFamily="18" charset="0"/>
              </a:rPr>
              <a:t>The Metacognitive Strand</a:t>
            </a:r>
          </a:p>
          <a:p>
            <a:endParaRPr lang="en-US" sz="2000" u="sng" dirty="0">
              <a:latin typeface="Times New Roman" pitchFamily="18" charset="0"/>
            </a:endParaRPr>
          </a:p>
          <a:p>
            <a:pPr>
              <a:buFontTx/>
              <a:buChar char="•"/>
            </a:pPr>
            <a:r>
              <a:rPr lang="en-US" dirty="0">
                <a:latin typeface="Times New Roman" pitchFamily="18" charset="0"/>
              </a:rPr>
              <a:t> Goal-Setting</a:t>
            </a:r>
          </a:p>
          <a:p>
            <a:pPr>
              <a:buFontTx/>
              <a:buChar char="•"/>
            </a:pPr>
            <a:r>
              <a:rPr lang="en-US" dirty="0">
                <a:latin typeface="Times New Roman" pitchFamily="18" charset="0"/>
              </a:rPr>
              <a:t> Planning/Strategizing</a:t>
            </a:r>
          </a:p>
          <a:p>
            <a:pPr>
              <a:buFontTx/>
              <a:buChar char="•"/>
            </a:pPr>
            <a:r>
              <a:rPr lang="en-US" dirty="0">
                <a:latin typeface="Times New Roman" pitchFamily="18" charset="0"/>
              </a:rPr>
              <a:t> Sequencing</a:t>
            </a:r>
          </a:p>
          <a:p>
            <a:pPr>
              <a:buFontTx/>
              <a:buChar char="•"/>
            </a:pPr>
            <a:r>
              <a:rPr lang="en-US" dirty="0">
                <a:latin typeface="Times New Roman" pitchFamily="18" charset="0"/>
              </a:rPr>
              <a:t> Organization of Materials</a:t>
            </a:r>
          </a:p>
          <a:p>
            <a:pPr>
              <a:buFontTx/>
              <a:buChar char="•"/>
            </a:pPr>
            <a:r>
              <a:rPr lang="en-US" dirty="0">
                <a:latin typeface="Times New Roman" pitchFamily="18" charset="0"/>
              </a:rPr>
              <a:t> Time Management</a:t>
            </a:r>
          </a:p>
          <a:p>
            <a:pPr>
              <a:buFontTx/>
              <a:buChar char="•"/>
            </a:pPr>
            <a:r>
              <a:rPr lang="en-US" dirty="0">
                <a:latin typeface="Times New Roman" pitchFamily="18" charset="0"/>
              </a:rPr>
              <a:t> Task Initiation</a:t>
            </a:r>
          </a:p>
          <a:p>
            <a:pPr>
              <a:buFontTx/>
              <a:buChar char="•"/>
            </a:pPr>
            <a:r>
              <a:rPr lang="en-US" dirty="0">
                <a:latin typeface="Times New Roman" pitchFamily="18" charset="0"/>
              </a:rPr>
              <a:t> Executive/Goal-Directed Attention</a:t>
            </a:r>
          </a:p>
          <a:p>
            <a:pPr>
              <a:buFontTx/>
              <a:buChar char="•"/>
            </a:pPr>
            <a:r>
              <a:rPr lang="en-US" dirty="0">
                <a:latin typeface="Times New Roman" pitchFamily="18" charset="0"/>
              </a:rPr>
              <a:t> Task Persistence</a:t>
            </a:r>
          </a:p>
          <a:p>
            <a:pPr>
              <a:buFontTx/>
              <a:buChar char="•"/>
            </a:pPr>
            <a:r>
              <a:rPr lang="en-US" dirty="0">
                <a:latin typeface="Times New Roman" pitchFamily="18" charset="0"/>
              </a:rPr>
              <a:t> Working Memory</a:t>
            </a:r>
          </a:p>
          <a:p>
            <a:pPr>
              <a:buFontTx/>
              <a:buChar char="•"/>
            </a:pPr>
            <a:r>
              <a:rPr lang="en-US" dirty="0">
                <a:latin typeface="Times New Roman" pitchFamily="18" charset="0"/>
              </a:rPr>
              <a:t> Set Shifting</a:t>
            </a:r>
          </a:p>
        </p:txBody>
      </p:sp>
      <p:sp>
        <p:nvSpPr>
          <p:cNvPr id="136197" name="Rectangle 6"/>
          <p:cNvSpPr>
            <a:spLocks noChangeArrowheads="1"/>
          </p:cNvSpPr>
          <p:nvPr/>
        </p:nvSpPr>
        <p:spPr bwMode="auto">
          <a:xfrm>
            <a:off x="5410200" y="2438400"/>
            <a:ext cx="3048000" cy="2895600"/>
          </a:xfrm>
          <a:prstGeom prst="rect">
            <a:avLst/>
          </a:prstGeom>
          <a:solidFill>
            <a:srgbClr val="74E8F4"/>
          </a:solidFill>
          <a:ln w="9525">
            <a:solidFill>
              <a:schemeClr val="tx1"/>
            </a:solidFill>
            <a:miter lim="800000"/>
            <a:headEnd/>
            <a:tailEnd/>
          </a:ln>
        </p:spPr>
        <p:txBody>
          <a:bodyPr wrap="none" anchor="ctr"/>
          <a:lstStyle/>
          <a:p>
            <a:r>
              <a:rPr lang="en-US" sz="2000">
                <a:latin typeface="Times New Roman" pitchFamily="18" charset="0"/>
              </a:rPr>
              <a:t>The Social/Emotional</a:t>
            </a:r>
          </a:p>
          <a:p>
            <a:r>
              <a:rPr lang="en-US" sz="2000" u="sng">
                <a:latin typeface="Times New Roman" pitchFamily="18" charset="0"/>
              </a:rPr>
              <a:t>Regulation Strand</a:t>
            </a:r>
          </a:p>
          <a:p>
            <a:endParaRPr lang="en-US" sz="2000" u="sng">
              <a:latin typeface="Times New Roman" pitchFamily="18" charset="0"/>
            </a:endParaRPr>
          </a:p>
          <a:p>
            <a:pPr>
              <a:buFontTx/>
              <a:buChar char="•"/>
            </a:pPr>
            <a:r>
              <a:rPr lang="en-US" sz="2000">
                <a:latin typeface="Times New Roman" pitchFamily="18" charset="0"/>
              </a:rPr>
              <a:t> Response Inhibition </a:t>
            </a:r>
          </a:p>
          <a:p>
            <a:r>
              <a:rPr lang="en-US" sz="2000">
                <a:latin typeface="Times New Roman" pitchFamily="18" charset="0"/>
              </a:rPr>
              <a:t>  (AKA: Impulse Control)</a:t>
            </a:r>
          </a:p>
          <a:p>
            <a:pPr>
              <a:buFontTx/>
              <a:buChar char="•"/>
            </a:pPr>
            <a:r>
              <a:rPr lang="en-US" sz="2000">
                <a:latin typeface="Times New Roman" pitchFamily="18" charset="0"/>
              </a:rPr>
              <a:t> Emotional Control</a:t>
            </a:r>
          </a:p>
          <a:p>
            <a:pPr>
              <a:buFontTx/>
              <a:buChar char="•"/>
            </a:pPr>
            <a:r>
              <a:rPr lang="en-US" sz="2000">
                <a:latin typeface="Times New Roman" pitchFamily="18" charset="0"/>
              </a:rPr>
              <a:t> Adaptability</a:t>
            </a:r>
          </a:p>
          <a:p>
            <a:endParaRPr lang="en-US" sz="2000" u="sng">
              <a:latin typeface="Times New Roman" pitchFamily="18" charset="0"/>
            </a:endParaRPr>
          </a:p>
          <a:p>
            <a:endParaRPr lang="en-US" sz="2000" u="sng">
              <a:latin typeface="Times New Roman" pitchFamily="18" charset="0"/>
            </a:endParaRPr>
          </a:p>
        </p:txBody>
      </p:sp>
      <p:sp>
        <p:nvSpPr>
          <p:cNvPr id="39942" name="Line 8"/>
          <p:cNvSpPr>
            <a:spLocks noChangeShapeType="1"/>
          </p:cNvSpPr>
          <p:nvPr/>
        </p:nvSpPr>
        <p:spPr bwMode="auto">
          <a:xfrm>
            <a:off x="5791200" y="1905000"/>
            <a:ext cx="609600" cy="304800"/>
          </a:xfrm>
          <a:prstGeom prst="line">
            <a:avLst/>
          </a:prstGeom>
          <a:noFill/>
          <a:ln w="28575">
            <a:solidFill>
              <a:schemeClr val="tx1"/>
            </a:solidFill>
            <a:round/>
            <a:headEnd/>
            <a:tailEnd type="triangle" w="med" len="med"/>
          </a:ln>
        </p:spPr>
        <p:txBody>
          <a:bodyPr/>
          <a:lstStyle/>
          <a:p>
            <a:endParaRPr lang="en-US"/>
          </a:p>
        </p:txBody>
      </p:sp>
      <p:sp>
        <p:nvSpPr>
          <p:cNvPr id="39943" name="Line 9"/>
          <p:cNvSpPr>
            <a:spLocks noChangeShapeType="1"/>
          </p:cNvSpPr>
          <p:nvPr/>
        </p:nvSpPr>
        <p:spPr bwMode="auto">
          <a:xfrm flipH="1">
            <a:off x="2895600" y="1905000"/>
            <a:ext cx="609600" cy="381000"/>
          </a:xfrm>
          <a:prstGeom prst="line">
            <a:avLst/>
          </a:prstGeom>
          <a:noFill/>
          <a:ln w="28575">
            <a:solidFill>
              <a:schemeClr val="tx1"/>
            </a:solidFill>
            <a:round/>
            <a:headEnd/>
            <a:tailEnd type="triangle" w="med" len="med"/>
          </a:ln>
        </p:spPr>
        <p:txBody>
          <a:bodyPr/>
          <a:lstStyle/>
          <a:p>
            <a:endParaRPr lang="en-US"/>
          </a:p>
        </p:txBody>
      </p:sp>
      <p:pic>
        <p:nvPicPr>
          <p:cNvPr id="39944" name="Picture 8" descr="http://www.pacart.biz/drawing%20images/angry%20kid.jpg"/>
          <p:cNvPicPr>
            <a:picLocks noChangeAspect="1" noChangeArrowheads="1"/>
          </p:cNvPicPr>
          <p:nvPr/>
        </p:nvPicPr>
        <p:blipFill>
          <a:blip r:embed="rId2" cstate="print"/>
          <a:srcRect/>
          <a:stretch>
            <a:fillRect/>
          </a:stretch>
        </p:blipFill>
        <p:spPr bwMode="auto">
          <a:xfrm>
            <a:off x="7054850" y="4419600"/>
            <a:ext cx="1411288" cy="1981200"/>
          </a:xfrm>
          <a:prstGeom prst="rect">
            <a:avLst/>
          </a:prstGeom>
          <a:noFill/>
          <a:ln w="9525">
            <a:noFill/>
            <a:miter lim="800000"/>
            <a:headEnd/>
            <a:tailEnd/>
          </a:ln>
        </p:spPr>
      </p:pic>
      <p:pic>
        <p:nvPicPr>
          <p:cNvPr id="39945" name="Picture 9" descr="http://blog.picklesandsquid.com/wp-content/uploads/blog.picklesandsquid.com/2009/01/smart_kid.jpg"/>
          <p:cNvPicPr>
            <a:picLocks noChangeAspect="1" noChangeArrowheads="1"/>
          </p:cNvPicPr>
          <p:nvPr/>
        </p:nvPicPr>
        <p:blipFill>
          <a:blip r:embed="rId3" cstate="print"/>
          <a:srcRect/>
          <a:stretch>
            <a:fillRect/>
          </a:stretch>
        </p:blipFill>
        <p:spPr bwMode="auto">
          <a:xfrm>
            <a:off x="3200400" y="2895600"/>
            <a:ext cx="1779588" cy="1182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6196">
                                            <p:txEl>
                                              <p:pRg st="2" end="2"/>
                                            </p:txEl>
                                          </p:spTgt>
                                        </p:tgtEl>
                                        <p:attrNameLst>
                                          <p:attrName>style.visibility</p:attrName>
                                        </p:attrNameLst>
                                      </p:cBhvr>
                                      <p:to>
                                        <p:strVal val="visible"/>
                                      </p:to>
                                    </p:set>
                                    <p:anim calcmode="lin" valueType="num">
                                      <p:cBhvr additive="base">
                                        <p:cTn id="7" dur="500" fill="hold"/>
                                        <p:tgtEl>
                                          <p:spTgt spid="13619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619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6196">
                                            <p:txEl>
                                              <p:pRg st="3" end="3"/>
                                            </p:txEl>
                                          </p:spTgt>
                                        </p:tgtEl>
                                        <p:attrNameLst>
                                          <p:attrName>style.visibility</p:attrName>
                                        </p:attrNameLst>
                                      </p:cBhvr>
                                      <p:to>
                                        <p:strVal val="visible"/>
                                      </p:to>
                                    </p:set>
                                    <p:anim calcmode="lin" valueType="num">
                                      <p:cBhvr additive="base">
                                        <p:cTn id="13" dur="500" fill="hold"/>
                                        <p:tgtEl>
                                          <p:spTgt spid="13619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619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6196">
                                            <p:txEl>
                                              <p:pRg st="4" end="4"/>
                                            </p:txEl>
                                          </p:spTgt>
                                        </p:tgtEl>
                                        <p:attrNameLst>
                                          <p:attrName>style.visibility</p:attrName>
                                        </p:attrNameLst>
                                      </p:cBhvr>
                                      <p:to>
                                        <p:strVal val="visible"/>
                                      </p:to>
                                    </p:set>
                                    <p:anim calcmode="lin" valueType="num">
                                      <p:cBhvr additive="base">
                                        <p:cTn id="19" dur="500" fill="hold"/>
                                        <p:tgtEl>
                                          <p:spTgt spid="13619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619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6196">
                                            <p:txEl>
                                              <p:pRg st="5" end="5"/>
                                            </p:txEl>
                                          </p:spTgt>
                                        </p:tgtEl>
                                        <p:attrNameLst>
                                          <p:attrName>style.visibility</p:attrName>
                                        </p:attrNameLst>
                                      </p:cBhvr>
                                      <p:to>
                                        <p:strVal val="visible"/>
                                      </p:to>
                                    </p:set>
                                    <p:anim calcmode="lin" valueType="num">
                                      <p:cBhvr additive="base">
                                        <p:cTn id="25" dur="500" fill="hold"/>
                                        <p:tgtEl>
                                          <p:spTgt spid="13619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619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6196">
                                            <p:txEl>
                                              <p:pRg st="6" end="6"/>
                                            </p:txEl>
                                          </p:spTgt>
                                        </p:tgtEl>
                                        <p:attrNameLst>
                                          <p:attrName>style.visibility</p:attrName>
                                        </p:attrNameLst>
                                      </p:cBhvr>
                                      <p:to>
                                        <p:strVal val="visible"/>
                                      </p:to>
                                    </p:set>
                                    <p:anim calcmode="lin" valueType="num">
                                      <p:cBhvr additive="base">
                                        <p:cTn id="31" dur="500" fill="hold"/>
                                        <p:tgtEl>
                                          <p:spTgt spid="13619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619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6196">
                                            <p:txEl>
                                              <p:pRg st="7" end="7"/>
                                            </p:txEl>
                                          </p:spTgt>
                                        </p:tgtEl>
                                        <p:attrNameLst>
                                          <p:attrName>style.visibility</p:attrName>
                                        </p:attrNameLst>
                                      </p:cBhvr>
                                      <p:to>
                                        <p:strVal val="visible"/>
                                      </p:to>
                                    </p:set>
                                    <p:anim calcmode="lin" valueType="num">
                                      <p:cBhvr additive="base">
                                        <p:cTn id="37" dur="500" fill="hold"/>
                                        <p:tgtEl>
                                          <p:spTgt spid="13619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619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36196">
                                            <p:txEl>
                                              <p:pRg st="8" end="8"/>
                                            </p:txEl>
                                          </p:spTgt>
                                        </p:tgtEl>
                                        <p:attrNameLst>
                                          <p:attrName>style.visibility</p:attrName>
                                        </p:attrNameLst>
                                      </p:cBhvr>
                                      <p:to>
                                        <p:strVal val="visible"/>
                                      </p:to>
                                    </p:set>
                                    <p:anim calcmode="lin" valueType="num">
                                      <p:cBhvr additive="base">
                                        <p:cTn id="43" dur="500" fill="hold"/>
                                        <p:tgtEl>
                                          <p:spTgt spid="136196">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619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6196">
                                            <p:txEl>
                                              <p:pRg st="9" end="9"/>
                                            </p:txEl>
                                          </p:spTgt>
                                        </p:tgtEl>
                                        <p:attrNameLst>
                                          <p:attrName>style.visibility</p:attrName>
                                        </p:attrNameLst>
                                      </p:cBhvr>
                                      <p:to>
                                        <p:strVal val="visible"/>
                                      </p:to>
                                    </p:set>
                                    <p:anim calcmode="lin" valueType="num">
                                      <p:cBhvr additive="base">
                                        <p:cTn id="49" dur="500" fill="hold"/>
                                        <p:tgtEl>
                                          <p:spTgt spid="13619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619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36196">
                                            <p:txEl>
                                              <p:pRg st="10" end="10"/>
                                            </p:txEl>
                                          </p:spTgt>
                                        </p:tgtEl>
                                        <p:attrNameLst>
                                          <p:attrName>style.visibility</p:attrName>
                                        </p:attrNameLst>
                                      </p:cBhvr>
                                      <p:to>
                                        <p:strVal val="visible"/>
                                      </p:to>
                                    </p:set>
                                    <p:anim calcmode="lin" valueType="num">
                                      <p:cBhvr additive="base">
                                        <p:cTn id="55" dur="500" fill="hold"/>
                                        <p:tgtEl>
                                          <p:spTgt spid="136196">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3619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36196">
                                            <p:txEl>
                                              <p:pRg st="11" end="11"/>
                                            </p:txEl>
                                          </p:spTgt>
                                        </p:tgtEl>
                                        <p:attrNameLst>
                                          <p:attrName>style.visibility</p:attrName>
                                        </p:attrNameLst>
                                      </p:cBhvr>
                                      <p:to>
                                        <p:strVal val="visible"/>
                                      </p:to>
                                    </p:set>
                                    <p:anim calcmode="lin" valueType="num">
                                      <p:cBhvr additive="base">
                                        <p:cTn id="61" dur="500" fill="hold"/>
                                        <p:tgtEl>
                                          <p:spTgt spid="136196">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3619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36197">
                                            <p:txEl>
                                              <p:pRg st="3" end="3"/>
                                            </p:txEl>
                                          </p:spTgt>
                                        </p:tgtEl>
                                        <p:attrNameLst>
                                          <p:attrName>style.visibility</p:attrName>
                                        </p:attrNameLst>
                                      </p:cBhvr>
                                      <p:to>
                                        <p:strVal val="visible"/>
                                      </p:to>
                                    </p:set>
                                    <p:anim calcmode="lin" valueType="num">
                                      <p:cBhvr additive="base">
                                        <p:cTn id="67" dur="500" fill="hold"/>
                                        <p:tgtEl>
                                          <p:spTgt spid="136197">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36197">
                                            <p:txEl>
                                              <p:pRg st="3" end="3"/>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36197">
                                            <p:txEl>
                                              <p:pRg st="4" end="4"/>
                                            </p:txEl>
                                          </p:spTgt>
                                        </p:tgtEl>
                                        <p:attrNameLst>
                                          <p:attrName>style.visibility</p:attrName>
                                        </p:attrNameLst>
                                      </p:cBhvr>
                                      <p:to>
                                        <p:strVal val="visible"/>
                                      </p:to>
                                    </p:set>
                                    <p:anim calcmode="lin" valueType="num">
                                      <p:cBhvr additive="base">
                                        <p:cTn id="71" dur="500" fill="hold"/>
                                        <p:tgtEl>
                                          <p:spTgt spid="136197">
                                            <p:txEl>
                                              <p:pRg st="4" end="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3619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136197">
                                            <p:txEl>
                                              <p:pRg st="5" end="5"/>
                                            </p:txEl>
                                          </p:spTgt>
                                        </p:tgtEl>
                                        <p:attrNameLst>
                                          <p:attrName>style.visibility</p:attrName>
                                        </p:attrNameLst>
                                      </p:cBhvr>
                                      <p:to>
                                        <p:strVal val="visible"/>
                                      </p:to>
                                    </p:set>
                                    <p:anim calcmode="lin" valueType="num">
                                      <p:cBhvr additive="base">
                                        <p:cTn id="77" dur="500" fill="hold"/>
                                        <p:tgtEl>
                                          <p:spTgt spid="136197">
                                            <p:txEl>
                                              <p:pRg st="5" end="5"/>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3619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136197">
                                            <p:txEl>
                                              <p:pRg st="6" end="6"/>
                                            </p:txEl>
                                          </p:spTgt>
                                        </p:tgtEl>
                                        <p:attrNameLst>
                                          <p:attrName>style.visibility</p:attrName>
                                        </p:attrNameLst>
                                      </p:cBhvr>
                                      <p:to>
                                        <p:strVal val="visible"/>
                                      </p:to>
                                    </p:set>
                                    <p:anim calcmode="lin" valueType="num">
                                      <p:cBhvr additive="base">
                                        <p:cTn id="83" dur="500" fill="hold"/>
                                        <p:tgtEl>
                                          <p:spTgt spid="136197">
                                            <p:txEl>
                                              <p:pRg st="6" end="6"/>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3619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u="sng" smtClean="0"/>
              <a:t>Prevention #2</a:t>
            </a:r>
            <a:r>
              <a:rPr lang="en-US" smtClean="0"/>
              <a:t>: It all starts with . .</a:t>
            </a:r>
          </a:p>
        </p:txBody>
      </p:sp>
      <p:pic>
        <p:nvPicPr>
          <p:cNvPr id="79875" name="Picture 5" descr="502841551_4d6742a5bc"/>
          <p:cNvPicPr>
            <a:picLocks noChangeAspect="1" noChangeArrowheads="1"/>
          </p:cNvPicPr>
          <p:nvPr/>
        </p:nvPicPr>
        <p:blipFill>
          <a:blip r:embed="rId2" cstate="print"/>
          <a:srcRect/>
          <a:stretch>
            <a:fillRect/>
          </a:stretch>
        </p:blipFill>
        <p:spPr bwMode="auto">
          <a:xfrm>
            <a:off x="2667000" y="2057400"/>
            <a:ext cx="3976688" cy="3048000"/>
          </a:xfrm>
          <a:prstGeom prst="rect">
            <a:avLst/>
          </a:prstGeom>
          <a:noFill/>
          <a:ln w="9525">
            <a:noFill/>
            <a:miter lim="800000"/>
            <a:headEnd/>
            <a:tailEnd/>
          </a:ln>
        </p:spPr>
      </p:pic>
      <p:sp>
        <p:nvSpPr>
          <p:cNvPr id="79876" name="Text Box 6"/>
          <p:cNvSpPr txBox="1">
            <a:spLocks noChangeArrowheads="1"/>
          </p:cNvSpPr>
          <p:nvPr/>
        </p:nvSpPr>
        <p:spPr bwMode="auto">
          <a:xfrm>
            <a:off x="685800" y="5486400"/>
            <a:ext cx="7772400" cy="946150"/>
          </a:xfrm>
          <a:prstGeom prst="rect">
            <a:avLst/>
          </a:prstGeom>
          <a:noFill/>
          <a:ln w="9525">
            <a:noFill/>
            <a:miter lim="800000"/>
            <a:headEnd/>
            <a:tailEnd/>
          </a:ln>
        </p:spPr>
        <p:txBody>
          <a:bodyPr>
            <a:spAutoFit/>
          </a:bodyPr>
          <a:lstStyle/>
          <a:p>
            <a:pPr algn="ctr"/>
            <a:r>
              <a:rPr lang="en-US" sz="2800">
                <a:solidFill>
                  <a:schemeClr val="hlink"/>
                </a:solidFill>
                <a:latin typeface="Calibri" pitchFamily="34" charset="0"/>
              </a:rPr>
              <a:t>‘Goodness of Fit’</a:t>
            </a:r>
            <a:r>
              <a:rPr lang="en-US" sz="2800">
                <a:solidFill>
                  <a:schemeClr val="folHlink"/>
                </a:solidFill>
                <a:latin typeface="Calibri" pitchFamily="34" charset="0"/>
              </a:rPr>
              <a:t> </a:t>
            </a:r>
          </a:p>
          <a:p>
            <a:pPr algn="ctr"/>
            <a:r>
              <a:rPr lang="en-US" sz="2800">
                <a:solidFill>
                  <a:schemeClr val="folHlink"/>
                </a:solidFill>
                <a:latin typeface="Calibri" pitchFamily="34" charset="0"/>
              </a:rPr>
              <a:t>(Greene &amp; Ablon’s ‘Transactional Perspective’)</a:t>
            </a:r>
          </a:p>
        </p:txBody>
      </p:sp>
      <p:sp>
        <p:nvSpPr>
          <p:cNvPr id="79877" name="Text Box 7"/>
          <p:cNvSpPr txBox="1">
            <a:spLocks noChangeArrowheads="1"/>
          </p:cNvSpPr>
          <p:nvPr/>
        </p:nvSpPr>
        <p:spPr bwMode="auto">
          <a:xfrm>
            <a:off x="228600" y="2590800"/>
            <a:ext cx="2427288" cy="1816100"/>
          </a:xfrm>
          <a:prstGeom prst="rect">
            <a:avLst/>
          </a:prstGeom>
          <a:noFill/>
          <a:ln w="9525">
            <a:noFill/>
            <a:miter lim="800000"/>
            <a:headEnd/>
            <a:tailEnd/>
          </a:ln>
        </p:spPr>
        <p:txBody>
          <a:bodyPr wrap="none">
            <a:spAutoFit/>
          </a:bodyPr>
          <a:lstStyle/>
          <a:p>
            <a:r>
              <a:rPr lang="en-US" sz="2800" b="1">
                <a:latin typeface="Calibri" pitchFamily="34" charset="0"/>
              </a:rPr>
              <a:t>Kids’</a:t>
            </a:r>
          </a:p>
          <a:p>
            <a:r>
              <a:rPr lang="en-US" sz="2800" b="1">
                <a:latin typeface="Calibri" pitchFamily="34" charset="0"/>
              </a:rPr>
              <a:t>neuro-</a:t>
            </a:r>
          </a:p>
          <a:p>
            <a:r>
              <a:rPr lang="en-US" sz="2800" b="1">
                <a:latin typeface="Calibri" pitchFamily="34" charset="0"/>
              </a:rPr>
              <a:t>developmental</a:t>
            </a:r>
          </a:p>
          <a:p>
            <a:r>
              <a:rPr lang="en-US" sz="2800" b="1">
                <a:latin typeface="Calibri" pitchFamily="34" charset="0"/>
              </a:rPr>
              <a:t>profiles</a:t>
            </a:r>
          </a:p>
        </p:txBody>
      </p:sp>
      <p:sp>
        <p:nvSpPr>
          <p:cNvPr id="79878" name="Text Box 8"/>
          <p:cNvSpPr txBox="1">
            <a:spLocks noChangeArrowheads="1"/>
          </p:cNvSpPr>
          <p:nvPr/>
        </p:nvSpPr>
        <p:spPr bwMode="auto">
          <a:xfrm>
            <a:off x="6781800" y="2438400"/>
            <a:ext cx="1981200" cy="2246313"/>
          </a:xfrm>
          <a:prstGeom prst="rect">
            <a:avLst/>
          </a:prstGeom>
          <a:noFill/>
          <a:ln w="9525">
            <a:noFill/>
            <a:miter lim="800000"/>
            <a:headEnd/>
            <a:tailEnd/>
          </a:ln>
        </p:spPr>
        <p:txBody>
          <a:bodyPr>
            <a:spAutoFit/>
          </a:bodyPr>
          <a:lstStyle/>
          <a:p>
            <a:r>
              <a:rPr lang="en-US" sz="2800" b="1">
                <a:latin typeface="Calibri" pitchFamily="34" charset="0"/>
              </a:rPr>
              <a:t>The settings in </a:t>
            </a:r>
          </a:p>
          <a:p>
            <a:r>
              <a:rPr lang="en-US" sz="2800" b="1">
                <a:latin typeface="Calibri" pitchFamily="34" charset="0"/>
              </a:rPr>
              <a:t>which they must operate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dirty="0" smtClean="0"/>
              <a:t>An </a:t>
            </a:r>
            <a:r>
              <a:rPr lang="en-US" dirty="0" smtClean="0"/>
              <a:t>essential </a:t>
            </a:r>
            <a:r>
              <a:rPr lang="en-US" dirty="0" smtClean="0"/>
              <a:t>fact </a:t>
            </a:r>
            <a:r>
              <a:rPr lang="en-US" dirty="0" smtClean="0"/>
              <a:t>from </a:t>
            </a:r>
            <a:r>
              <a:rPr lang="en-US" dirty="0"/>
              <a:t>Kaufman’s </a:t>
            </a:r>
            <a:r>
              <a:rPr lang="en-US" dirty="0" smtClean="0"/>
              <a:t>research:</a:t>
            </a:r>
            <a:endParaRPr lang="en-US" dirty="0"/>
          </a:p>
        </p:txBody>
      </p:sp>
      <p:sp>
        <p:nvSpPr>
          <p:cNvPr id="3" name="TextBox 2"/>
          <p:cNvSpPr txBox="1">
            <a:spLocks noChangeArrowheads="1"/>
          </p:cNvSpPr>
          <p:nvPr/>
        </p:nvSpPr>
        <p:spPr bwMode="auto">
          <a:xfrm>
            <a:off x="1600200" y="2362200"/>
            <a:ext cx="4191000" cy="1570038"/>
          </a:xfrm>
          <a:prstGeom prst="rect">
            <a:avLst/>
          </a:prstGeom>
          <a:noFill/>
          <a:ln w="9525">
            <a:noFill/>
            <a:miter lim="800000"/>
            <a:headEnd/>
            <a:tailEnd/>
          </a:ln>
        </p:spPr>
        <p:txBody>
          <a:bodyPr>
            <a:spAutoFit/>
          </a:bodyPr>
          <a:lstStyle/>
          <a:p>
            <a:r>
              <a:rPr lang="en-US" sz="3200">
                <a:latin typeface="Impact" pitchFamily="34" charset="0"/>
              </a:rPr>
              <a:t>80% of office referrals come from 11% of teachers . . .</a:t>
            </a:r>
          </a:p>
        </p:txBody>
      </p:sp>
      <p:pic>
        <p:nvPicPr>
          <p:cNvPr id="70660" name="Picture 2" descr="http://www.classbrain.com/artteensb/uploads/teacher-grumpy.jpg"/>
          <p:cNvPicPr>
            <a:picLocks noChangeAspect="1" noChangeArrowheads="1"/>
          </p:cNvPicPr>
          <p:nvPr/>
        </p:nvPicPr>
        <p:blipFill>
          <a:blip r:embed="rId2" cstate="print"/>
          <a:srcRect/>
          <a:stretch>
            <a:fillRect/>
          </a:stretch>
        </p:blipFill>
        <p:spPr bwMode="auto">
          <a:xfrm>
            <a:off x="457200" y="4038600"/>
            <a:ext cx="1447800" cy="1909763"/>
          </a:xfrm>
          <a:prstGeom prst="rect">
            <a:avLst/>
          </a:prstGeom>
          <a:noFill/>
          <a:ln w="9525">
            <a:noFill/>
            <a:miter lim="800000"/>
            <a:headEnd/>
            <a:tailEnd/>
          </a:ln>
        </p:spPr>
      </p:pic>
      <p:pic>
        <p:nvPicPr>
          <p:cNvPr id="70661" name="Picture 4" descr="http://api.ning.com/files/pjZhVVySyDRQ932-HEY-MVB3pQwY2tjleEPn0upzSrHWMP688XXJhfM4Gmn3xoCisbw1u6GzEAsWfjKEphTuOKI1XrPCsjdk/meanteacher.jpg"/>
          <p:cNvPicPr>
            <a:picLocks noChangeAspect="1" noChangeArrowheads="1"/>
          </p:cNvPicPr>
          <p:nvPr/>
        </p:nvPicPr>
        <p:blipFill>
          <a:blip r:embed="rId3" cstate="print"/>
          <a:srcRect/>
          <a:stretch>
            <a:fillRect/>
          </a:stretch>
        </p:blipFill>
        <p:spPr bwMode="auto">
          <a:xfrm>
            <a:off x="6172200" y="1447800"/>
            <a:ext cx="2514600" cy="3800475"/>
          </a:xfrm>
          <a:prstGeom prst="rect">
            <a:avLst/>
          </a:prstGeom>
          <a:noFill/>
          <a:ln w="9525">
            <a:noFill/>
            <a:miter lim="800000"/>
            <a:headEnd/>
            <a:tailEnd/>
          </a:ln>
        </p:spPr>
      </p:pic>
      <p:sp>
        <p:nvSpPr>
          <p:cNvPr id="6" name="TextBox 5"/>
          <p:cNvSpPr txBox="1">
            <a:spLocks noChangeArrowheads="1"/>
          </p:cNvSpPr>
          <p:nvPr/>
        </p:nvSpPr>
        <p:spPr bwMode="auto">
          <a:xfrm>
            <a:off x="4495800" y="5638800"/>
            <a:ext cx="1725613" cy="584200"/>
          </a:xfrm>
          <a:prstGeom prst="rect">
            <a:avLst/>
          </a:prstGeom>
          <a:noFill/>
          <a:ln w="12700">
            <a:solidFill>
              <a:schemeClr val="tx1"/>
            </a:solidFill>
            <a:miter lim="800000"/>
            <a:headEnd/>
            <a:tailEnd/>
          </a:ln>
        </p:spPr>
        <p:txBody>
          <a:bodyPr wrap="none">
            <a:spAutoFit/>
          </a:bodyPr>
          <a:lstStyle/>
          <a:p>
            <a:r>
              <a:rPr lang="en-US" sz="3200" b="1">
                <a:solidFill>
                  <a:srgbClr val="00B0F0"/>
                </a:solidFill>
                <a:latin typeface="Calibri" pitchFamily="34" charset="0"/>
              </a:rPr>
              <a:t>Why????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Box 2"/>
          <p:cNvSpPr txBox="1">
            <a:spLocks noChangeArrowheads="1"/>
          </p:cNvSpPr>
          <p:nvPr/>
        </p:nvSpPr>
        <p:spPr bwMode="auto">
          <a:xfrm>
            <a:off x="1066800" y="1752600"/>
            <a:ext cx="7239000" cy="5694363"/>
          </a:xfrm>
          <a:prstGeom prst="rect">
            <a:avLst/>
          </a:prstGeom>
          <a:noFill/>
          <a:ln w="9525">
            <a:noFill/>
            <a:miter lim="800000"/>
            <a:headEnd/>
            <a:tailEnd/>
          </a:ln>
        </p:spPr>
        <p:txBody>
          <a:bodyPr>
            <a:spAutoFit/>
          </a:bodyPr>
          <a:lstStyle/>
          <a:p>
            <a:r>
              <a:rPr lang="en-US" sz="2800" u="sng">
                <a:latin typeface="Calibri" pitchFamily="34" charset="0"/>
              </a:rPr>
              <a:t>Neuropsychological fact 1</a:t>
            </a:r>
            <a:r>
              <a:rPr lang="en-US" sz="2800">
                <a:latin typeface="Calibri" pitchFamily="34" charset="0"/>
              </a:rPr>
              <a:t>: When individuals engage in any act of self-control, they become depleted and have less self-control available for subsequent acts of self-regulation (Baumeister et al, 2007).</a:t>
            </a:r>
          </a:p>
          <a:p>
            <a:endParaRPr lang="en-US" sz="2800">
              <a:latin typeface="Calibri" pitchFamily="34" charset="0"/>
            </a:endParaRPr>
          </a:p>
          <a:p>
            <a:endParaRPr lang="en-US" sz="2800">
              <a:latin typeface="Calibri" pitchFamily="34" charset="0"/>
            </a:endParaRPr>
          </a:p>
          <a:p>
            <a:endParaRPr lang="en-US" sz="2800">
              <a:latin typeface="Calibri" pitchFamily="34" charset="0"/>
            </a:endParaRPr>
          </a:p>
          <a:p>
            <a:r>
              <a:rPr lang="en-US" sz="2800" u="sng">
                <a:latin typeface="Calibri" pitchFamily="34" charset="0"/>
              </a:rPr>
              <a:t>Neuropsychological fact 2</a:t>
            </a:r>
            <a:r>
              <a:rPr lang="en-US" sz="2800">
                <a:latin typeface="Calibri" pitchFamily="34" charset="0"/>
              </a:rPr>
              <a:t>: Self-regulatory systems can be ‘recharged’ by putting people in a positive mood (happiness, relaxation, etc.)</a:t>
            </a:r>
          </a:p>
          <a:p>
            <a:endParaRPr lang="en-US" sz="2800">
              <a:latin typeface="Calibri" pitchFamily="34" charset="0"/>
            </a:endParaRPr>
          </a:p>
          <a:p>
            <a:endParaRPr lang="en-US" sz="2800">
              <a:latin typeface="Calibri" pitchFamily="34" charset="0"/>
            </a:endParaRPr>
          </a:p>
        </p:txBody>
      </p:sp>
      <p:sp>
        <p:nvSpPr>
          <p:cNvPr id="4" name="Title 3"/>
          <p:cNvSpPr>
            <a:spLocks noGrp="1"/>
          </p:cNvSpPr>
          <p:nvPr>
            <p:ph type="title"/>
          </p:nvPr>
        </p:nvSpPr>
        <p:spPr/>
        <p:txBody>
          <a:bodyPr rtlCol="0">
            <a:normAutofit fontScale="90000"/>
          </a:bodyPr>
          <a:lstStyle/>
          <a:p>
            <a:pPr eaLnBrk="1" fontAlgn="auto" hangingPunct="1">
              <a:spcAft>
                <a:spcPts val="0"/>
              </a:spcAft>
              <a:defRPr/>
            </a:pPr>
            <a:r>
              <a:rPr lang="en-US" dirty="0" smtClean="0"/>
              <a:t>Goodness of fit: </a:t>
            </a:r>
            <a:r>
              <a:rPr lang="en-US" i="1" dirty="0" smtClean="0"/>
              <a:t>Recharge depleted self-regulatory systems</a:t>
            </a:r>
            <a:endParaRPr lang="en-US" i="1" dirty="0"/>
          </a:p>
        </p:txBody>
      </p:sp>
      <p:pic>
        <p:nvPicPr>
          <p:cNvPr id="82948" name="Picture 5" descr="502841551_4d6742a5bc"/>
          <p:cNvPicPr>
            <a:picLocks noChangeAspect="1" noChangeArrowheads="1"/>
          </p:cNvPicPr>
          <p:nvPr/>
        </p:nvPicPr>
        <p:blipFill>
          <a:blip r:embed="rId2" cstate="print"/>
          <a:srcRect/>
          <a:stretch>
            <a:fillRect/>
          </a:stretch>
        </p:blipFill>
        <p:spPr bwMode="auto">
          <a:xfrm>
            <a:off x="3276600" y="3886200"/>
            <a:ext cx="25908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rtlCol="0">
            <a:normAutofit fontScale="90000"/>
          </a:bodyPr>
          <a:lstStyle/>
          <a:p>
            <a:pPr eaLnBrk="1" fontAlgn="auto" hangingPunct="1">
              <a:spcAft>
                <a:spcPts val="0"/>
              </a:spcAft>
              <a:defRPr/>
            </a:pPr>
            <a:r>
              <a:rPr lang="en-US" dirty="0" smtClean="0"/>
              <a:t>Under- </a:t>
            </a:r>
            <a:r>
              <a:rPr lang="en-US" dirty="0" err="1" smtClean="0"/>
              <a:t>vs</a:t>
            </a:r>
            <a:r>
              <a:rPr lang="en-US" dirty="0" smtClean="0"/>
              <a:t> Over-Arousal of the Cortex:</a:t>
            </a:r>
            <a:br>
              <a:rPr lang="en-US" dirty="0" smtClean="0"/>
            </a:br>
            <a:r>
              <a:rPr lang="en-US" dirty="0" smtClean="0"/>
              <a:t>Implications for Social/Emotional Functioning</a:t>
            </a:r>
            <a:endParaRPr lang="en-US" dirty="0"/>
          </a:p>
        </p:txBody>
      </p:sp>
      <p:sp>
        <p:nvSpPr>
          <p:cNvPr id="3" name="Rectangle 2"/>
          <p:cNvSpPr/>
          <p:nvPr/>
        </p:nvSpPr>
        <p:spPr>
          <a:xfrm>
            <a:off x="1219200" y="4495800"/>
            <a:ext cx="12192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3"/>
          <p:cNvSpPr/>
          <p:nvPr/>
        </p:nvSpPr>
        <p:spPr>
          <a:xfrm>
            <a:off x="4953000" y="2286000"/>
            <a:ext cx="1295400" cy="381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749" name="TextBox 4"/>
          <p:cNvSpPr txBox="1">
            <a:spLocks noChangeArrowheads="1"/>
          </p:cNvSpPr>
          <p:nvPr/>
        </p:nvSpPr>
        <p:spPr bwMode="auto">
          <a:xfrm>
            <a:off x="914400" y="2362200"/>
            <a:ext cx="2819400" cy="1938338"/>
          </a:xfrm>
          <a:prstGeom prst="rect">
            <a:avLst/>
          </a:prstGeom>
          <a:noFill/>
          <a:ln w="9525">
            <a:noFill/>
            <a:miter lim="800000"/>
            <a:headEnd/>
            <a:tailEnd/>
          </a:ln>
        </p:spPr>
        <p:txBody>
          <a:bodyPr>
            <a:spAutoFit/>
          </a:bodyPr>
          <a:lstStyle/>
          <a:p>
            <a:r>
              <a:rPr lang="en-US" sz="2400" b="1">
                <a:solidFill>
                  <a:srgbClr val="00B0F0"/>
                </a:solidFill>
                <a:latin typeface="Calibri" pitchFamily="34" charset="0"/>
              </a:rPr>
              <a:t>Under-arousal:</a:t>
            </a:r>
            <a:r>
              <a:rPr lang="en-US" sz="2400">
                <a:latin typeface="Calibri" pitchFamily="34" charset="0"/>
              </a:rPr>
              <a:t> Associated with extroversion, &amp;  ADHD Conduct Disorder</a:t>
            </a:r>
          </a:p>
        </p:txBody>
      </p:sp>
      <p:sp>
        <p:nvSpPr>
          <p:cNvPr id="31750" name="TextBox 5"/>
          <p:cNvSpPr txBox="1">
            <a:spLocks noChangeArrowheads="1"/>
          </p:cNvSpPr>
          <p:nvPr/>
        </p:nvSpPr>
        <p:spPr bwMode="auto">
          <a:xfrm>
            <a:off x="6400800" y="3657600"/>
            <a:ext cx="2209800" cy="2678113"/>
          </a:xfrm>
          <a:prstGeom prst="rect">
            <a:avLst/>
          </a:prstGeom>
          <a:solidFill>
            <a:schemeClr val="bg1"/>
          </a:solidFill>
          <a:ln w="9525">
            <a:noFill/>
            <a:miter lim="800000"/>
            <a:headEnd/>
            <a:tailEnd/>
          </a:ln>
        </p:spPr>
        <p:txBody>
          <a:bodyPr>
            <a:spAutoFit/>
          </a:bodyPr>
          <a:lstStyle/>
          <a:p>
            <a:r>
              <a:rPr lang="en-US" sz="2400" b="1">
                <a:solidFill>
                  <a:srgbClr val="FF0000"/>
                </a:solidFill>
                <a:latin typeface="Calibri" pitchFamily="34" charset="0"/>
              </a:rPr>
              <a:t>Over-Arousal: </a:t>
            </a:r>
            <a:r>
              <a:rPr lang="en-US" sz="2400">
                <a:latin typeface="Calibri" pitchFamily="34" charset="0"/>
              </a:rPr>
              <a:t>Associated with introversion and internalizing disorders (i.e., anxiety and depression)</a:t>
            </a:r>
          </a:p>
        </p:txBody>
      </p:sp>
      <p:pic>
        <p:nvPicPr>
          <p:cNvPr id="140290" name="Picture 2" descr="http://i.ehow.com/images/GlobalPhoto/Articles/4823474/HyperKid-main_Full.jpg"/>
          <p:cNvPicPr>
            <a:picLocks noChangeAspect="1" noChangeArrowheads="1"/>
          </p:cNvPicPr>
          <p:nvPr/>
        </p:nvPicPr>
        <p:blipFill>
          <a:blip r:embed="rId2" cstate="print"/>
          <a:srcRect/>
          <a:stretch>
            <a:fillRect/>
          </a:stretch>
        </p:blipFill>
        <p:spPr bwMode="auto">
          <a:xfrm>
            <a:off x="2514600" y="3886200"/>
            <a:ext cx="1695450" cy="2324100"/>
          </a:xfrm>
          <a:prstGeom prst="rect">
            <a:avLst/>
          </a:prstGeom>
          <a:noFill/>
          <a:ln w="9525">
            <a:noFill/>
            <a:miter lim="800000"/>
            <a:headEnd/>
            <a:tailEnd/>
          </a:ln>
        </p:spPr>
      </p:pic>
      <p:pic>
        <p:nvPicPr>
          <p:cNvPr id="140292" name="Picture 4" descr="http://blogs.babiesonline.com/wp-content/uploads/2009/04/g-rated-isnt-always-kid-friendly.jpg"/>
          <p:cNvPicPr>
            <a:picLocks noChangeAspect="1" noChangeArrowheads="1"/>
          </p:cNvPicPr>
          <p:nvPr/>
        </p:nvPicPr>
        <p:blipFill>
          <a:blip r:embed="rId3" cstate="print"/>
          <a:srcRect/>
          <a:stretch>
            <a:fillRect/>
          </a:stretch>
        </p:blipFill>
        <p:spPr bwMode="auto">
          <a:xfrm>
            <a:off x="7162800" y="1371600"/>
            <a:ext cx="1703388" cy="2343150"/>
          </a:xfrm>
          <a:prstGeom prst="rect">
            <a:avLst/>
          </a:prstGeom>
          <a:noFill/>
          <a:ln w="9525">
            <a:noFill/>
            <a:miter lim="800000"/>
            <a:headEnd/>
            <a:tailEnd/>
          </a:ln>
        </p:spPr>
      </p:pic>
      <p:sp>
        <p:nvSpPr>
          <p:cNvPr id="31753" name="TextBox 8"/>
          <p:cNvSpPr txBox="1">
            <a:spLocks noChangeArrowheads="1"/>
          </p:cNvSpPr>
          <p:nvPr/>
        </p:nvSpPr>
        <p:spPr bwMode="auto">
          <a:xfrm>
            <a:off x="4038600" y="6324600"/>
            <a:ext cx="1927225" cy="338138"/>
          </a:xfrm>
          <a:prstGeom prst="rect">
            <a:avLst/>
          </a:prstGeom>
          <a:noFill/>
          <a:ln w="9525">
            <a:noFill/>
            <a:miter lim="800000"/>
            <a:headEnd/>
            <a:tailEnd/>
          </a:ln>
        </p:spPr>
        <p:txBody>
          <a:bodyPr wrap="none">
            <a:spAutoFit/>
          </a:bodyPr>
          <a:lstStyle/>
          <a:p>
            <a:r>
              <a:rPr lang="en-US" sz="1600">
                <a:latin typeface="Calibri" pitchFamily="34" charset="0"/>
              </a:rPr>
              <a:t>Hale &amp; Fiorello, 2005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40290"/>
                                        </p:tgtEl>
                                        <p:attrNameLst>
                                          <p:attrName>style.visibility</p:attrName>
                                        </p:attrNameLst>
                                      </p:cBhvr>
                                      <p:to>
                                        <p:strVal val="visible"/>
                                      </p:to>
                                    </p:set>
                                    <p:anim calcmode="lin" valueType="num">
                                      <p:cBhvr>
                                        <p:cTn id="7" dur="500" fill="hold"/>
                                        <p:tgtEl>
                                          <p:spTgt spid="140290"/>
                                        </p:tgtEl>
                                        <p:attrNameLst>
                                          <p:attrName>ppt_w</p:attrName>
                                        </p:attrNameLst>
                                      </p:cBhvr>
                                      <p:tavLst>
                                        <p:tav tm="0">
                                          <p:val>
                                            <p:fltVal val="0"/>
                                          </p:val>
                                        </p:tav>
                                        <p:tav tm="100000">
                                          <p:val>
                                            <p:strVal val="#ppt_w"/>
                                          </p:val>
                                        </p:tav>
                                      </p:tavLst>
                                    </p:anim>
                                    <p:anim calcmode="lin" valueType="num">
                                      <p:cBhvr>
                                        <p:cTn id="8" dur="500" fill="hold"/>
                                        <p:tgtEl>
                                          <p:spTgt spid="140290"/>
                                        </p:tgtEl>
                                        <p:attrNameLst>
                                          <p:attrName>ppt_h</p:attrName>
                                        </p:attrNameLst>
                                      </p:cBhvr>
                                      <p:tavLst>
                                        <p:tav tm="0">
                                          <p:val>
                                            <p:fltVal val="0"/>
                                          </p:val>
                                        </p:tav>
                                        <p:tav tm="100000">
                                          <p:val>
                                            <p:strVal val="#ppt_h"/>
                                          </p:val>
                                        </p:tav>
                                      </p:tavLst>
                                    </p:anim>
                                    <p:animEffect transition="in" filter="fade">
                                      <p:cBhvr>
                                        <p:cTn id="9" dur="500"/>
                                        <p:tgtEl>
                                          <p:spTgt spid="14029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40292"/>
                                        </p:tgtEl>
                                        <p:attrNameLst>
                                          <p:attrName>style.visibility</p:attrName>
                                        </p:attrNameLst>
                                      </p:cBhvr>
                                      <p:to>
                                        <p:strVal val="visible"/>
                                      </p:to>
                                    </p:set>
                                    <p:anim calcmode="lin" valueType="num">
                                      <p:cBhvr>
                                        <p:cTn id="14" dur="500" fill="hold"/>
                                        <p:tgtEl>
                                          <p:spTgt spid="140292"/>
                                        </p:tgtEl>
                                        <p:attrNameLst>
                                          <p:attrName>ppt_w</p:attrName>
                                        </p:attrNameLst>
                                      </p:cBhvr>
                                      <p:tavLst>
                                        <p:tav tm="0">
                                          <p:val>
                                            <p:fltVal val="0"/>
                                          </p:val>
                                        </p:tav>
                                        <p:tav tm="100000">
                                          <p:val>
                                            <p:strVal val="#ppt_w"/>
                                          </p:val>
                                        </p:tav>
                                      </p:tavLst>
                                    </p:anim>
                                    <p:anim calcmode="lin" valueType="num">
                                      <p:cBhvr>
                                        <p:cTn id="15" dur="500" fill="hold"/>
                                        <p:tgtEl>
                                          <p:spTgt spid="140292"/>
                                        </p:tgtEl>
                                        <p:attrNameLst>
                                          <p:attrName>ppt_h</p:attrName>
                                        </p:attrNameLst>
                                      </p:cBhvr>
                                      <p:tavLst>
                                        <p:tav tm="0">
                                          <p:val>
                                            <p:fltVal val="0"/>
                                          </p:val>
                                        </p:tav>
                                        <p:tav tm="100000">
                                          <p:val>
                                            <p:strVal val="#ppt_h"/>
                                          </p:val>
                                        </p:tav>
                                      </p:tavLst>
                                    </p:anim>
                                    <p:animEffect transition="in" filter="fade">
                                      <p:cBhvr>
                                        <p:cTn id="16" dur="500"/>
                                        <p:tgtEl>
                                          <p:spTgt spid="140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1600200" y="457200"/>
            <a:ext cx="7543800" cy="1143000"/>
          </a:xfrm>
        </p:spPr>
        <p:txBody>
          <a:bodyPr/>
          <a:lstStyle/>
          <a:p>
            <a:pPr eaLnBrk="1" hangingPunct="1"/>
            <a:r>
              <a:rPr lang="en-US" smtClean="0"/>
              <a:t>Good deeds change brains</a:t>
            </a:r>
          </a:p>
        </p:txBody>
      </p:sp>
      <p:sp>
        <p:nvSpPr>
          <p:cNvPr id="83971" name="TextBox 2"/>
          <p:cNvSpPr txBox="1">
            <a:spLocks noChangeArrowheads="1"/>
          </p:cNvSpPr>
          <p:nvPr/>
        </p:nvSpPr>
        <p:spPr bwMode="auto">
          <a:xfrm>
            <a:off x="457200" y="2819400"/>
            <a:ext cx="8001000" cy="1016000"/>
          </a:xfrm>
          <a:prstGeom prst="rect">
            <a:avLst/>
          </a:prstGeom>
          <a:noFill/>
          <a:ln w="9525">
            <a:noFill/>
            <a:miter lim="800000"/>
            <a:headEnd/>
            <a:tailEnd/>
          </a:ln>
        </p:spPr>
        <p:txBody>
          <a:bodyPr>
            <a:spAutoFit/>
          </a:bodyPr>
          <a:lstStyle/>
          <a:p>
            <a:r>
              <a:rPr lang="en-US" sz="2000">
                <a:latin typeface="Calibri" pitchFamily="34" charset="0"/>
              </a:rPr>
              <a:t>Some research has shown that thinking about some else’s problems lights up the same part of the brain that gets activated when we reflect on our own, while compassion registers in the brain’s pleasures zones.</a:t>
            </a:r>
          </a:p>
        </p:txBody>
      </p:sp>
      <p:sp>
        <p:nvSpPr>
          <p:cNvPr id="83972" name="TextBox 3"/>
          <p:cNvSpPr txBox="1">
            <a:spLocks noChangeArrowheads="1"/>
          </p:cNvSpPr>
          <p:nvPr/>
        </p:nvSpPr>
        <p:spPr bwMode="auto">
          <a:xfrm>
            <a:off x="457200" y="3962400"/>
            <a:ext cx="8305800" cy="1323975"/>
          </a:xfrm>
          <a:prstGeom prst="rect">
            <a:avLst/>
          </a:prstGeom>
          <a:noFill/>
          <a:ln w="9525">
            <a:noFill/>
            <a:miter lim="800000"/>
            <a:headEnd/>
            <a:tailEnd/>
          </a:ln>
        </p:spPr>
        <p:txBody>
          <a:bodyPr>
            <a:spAutoFit/>
          </a:bodyPr>
          <a:lstStyle/>
          <a:p>
            <a:r>
              <a:rPr lang="en-US" sz="2000">
                <a:latin typeface="Calibri" pitchFamily="34" charset="0"/>
              </a:rPr>
              <a:t>And in the same way that it pays to eat broccoli several times a week, research  suggests that you’ll be healthier and happier after offering up regular servings of compassion. Some studies suggest that five acts of altruism a week can substantially improve mood.</a:t>
            </a:r>
          </a:p>
        </p:txBody>
      </p:sp>
      <p:sp>
        <p:nvSpPr>
          <p:cNvPr id="83973" name="TextBox 4"/>
          <p:cNvSpPr txBox="1">
            <a:spLocks noChangeArrowheads="1"/>
          </p:cNvSpPr>
          <p:nvPr/>
        </p:nvSpPr>
        <p:spPr bwMode="auto">
          <a:xfrm>
            <a:off x="3200400" y="6172200"/>
            <a:ext cx="2235200" cy="369888"/>
          </a:xfrm>
          <a:prstGeom prst="rect">
            <a:avLst/>
          </a:prstGeom>
          <a:noFill/>
          <a:ln w="9525">
            <a:noFill/>
            <a:miter lim="800000"/>
            <a:headEnd/>
            <a:tailEnd/>
          </a:ln>
        </p:spPr>
        <p:txBody>
          <a:bodyPr wrap="none">
            <a:spAutoFit/>
          </a:bodyPr>
          <a:lstStyle/>
          <a:p>
            <a:r>
              <a:rPr lang="en-US">
                <a:latin typeface="Calibri" pitchFamily="34" charset="0"/>
              </a:rPr>
              <a:t>theglobeandmail.com</a:t>
            </a:r>
          </a:p>
        </p:txBody>
      </p:sp>
      <p:pic>
        <p:nvPicPr>
          <p:cNvPr id="83974" name="Picture 2" descr="http://static.squidoo.com/resize/squidoo_images/-1/lens1522031_giving.jpg"/>
          <p:cNvPicPr>
            <a:picLocks noChangeAspect="1" noChangeArrowheads="1"/>
          </p:cNvPicPr>
          <p:nvPr/>
        </p:nvPicPr>
        <p:blipFill>
          <a:blip r:embed="rId2" cstate="print"/>
          <a:srcRect/>
          <a:stretch>
            <a:fillRect/>
          </a:stretch>
        </p:blipFill>
        <p:spPr bwMode="auto">
          <a:xfrm>
            <a:off x="228600" y="228600"/>
            <a:ext cx="2028825" cy="2133600"/>
          </a:xfrm>
          <a:prstGeom prst="rect">
            <a:avLst/>
          </a:prstGeom>
          <a:noFill/>
          <a:ln w="9525">
            <a:noFill/>
            <a:miter lim="800000"/>
            <a:headEnd/>
            <a:tailEnd/>
          </a:ln>
        </p:spPr>
      </p:pic>
      <p:sp>
        <p:nvSpPr>
          <p:cNvPr id="83975" name="TextBox 6"/>
          <p:cNvSpPr txBox="1">
            <a:spLocks noChangeArrowheads="1"/>
          </p:cNvSpPr>
          <p:nvPr/>
        </p:nvSpPr>
        <p:spPr bwMode="auto">
          <a:xfrm>
            <a:off x="2667000" y="1600200"/>
            <a:ext cx="5410200" cy="954088"/>
          </a:xfrm>
          <a:prstGeom prst="rect">
            <a:avLst/>
          </a:prstGeom>
          <a:noFill/>
          <a:ln w="9525">
            <a:noFill/>
            <a:miter lim="800000"/>
            <a:headEnd/>
            <a:tailEnd/>
          </a:ln>
        </p:spPr>
        <p:txBody>
          <a:bodyPr>
            <a:spAutoFit/>
          </a:bodyPr>
          <a:lstStyle/>
          <a:p>
            <a:r>
              <a:rPr lang="en-US" sz="2800" i="1">
                <a:latin typeface="Calibri" pitchFamily="34" charset="0"/>
              </a:rPr>
              <a:t>On a neurological level, it is far better to give than receive.</a:t>
            </a:r>
          </a:p>
        </p:txBody>
      </p:sp>
      <p:sp>
        <p:nvSpPr>
          <p:cNvPr id="83976" name="TextBox 7"/>
          <p:cNvSpPr txBox="1">
            <a:spLocks noChangeArrowheads="1"/>
          </p:cNvSpPr>
          <p:nvPr/>
        </p:nvSpPr>
        <p:spPr bwMode="auto">
          <a:xfrm>
            <a:off x="304800" y="5486400"/>
            <a:ext cx="8178800" cy="461963"/>
          </a:xfrm>
          <a:prstGeom prst="rect">
            <a:avLst/>
          </a:prstGeom>
          <a:noFill/>
          <a:ln w="9525">
            <a:noFill/>
            <a:miter lim="800000"/>
            <a:headEnd/>
            <a:tailEnd/>
          </a:ln>
        </p:spPr>
        <p:txBody>
          <a:bodyPr wrap="none">
            <a:spAutoFit/>
          </a:bodyPr>
          <a:lstStyle/>
          <a:p>
            <a:r>
              <a:rPr lang="en-US" sz="2400">
                <a:solidFill>
                  <a:srgbClr val="4C44F6"/>
                </a:solidFill>
                <a:latin typeface="Calibri" pitchFamily="34" charset="0"/>
              </a:rPr>
              <a:t>IMPLICATIONS FOR TEACHERS AND SCHOOL-BASED CLINICIANS?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Box 2"/>
          <p:cNvSpPr txBox="1">
            <a:spLocks noChangeArrowheads="1"/>
          </p:cNvSpPr>
          <p:nvPr/>
        </p:nvSpPr>
        <p:spPr bwMode="auto">
          <a:xfrm>
            <a:off x="3429000" y="381000"/>
            <a:ext cx="2370138" cy="830263"/>
          </a:xfrm>
          <a:prstGeom prst="rect">
            <a:avLst/>
          </a:prstGeom>
          <a:noFill/>
          <a:ln w="9525">
            <a:noFill/>
            <a:miter lim="800000"/>
            <a:headEnd/>
            <a:tailEnd/>
          </a:ln>
        </p:spPr>
        <p:txBody>
          <a:bodyPr wrap="none">
            <a:spAutoFit/>
          </a:bodyPr>
          <a:lstStyle/>
          <a:p>
            <a:r>
              <a:rPr lang="en-US" sz="4800">
                <a:latin typeface="Calibri" pitchFamily="34" charset="0"/>
              </a:rPr>
              <a:t>Teaching</a:t>
            </a:r>
          </a:p>
        </p:txBody>
      </p:sp>
      <p:pic>
        <p:nvPicPr>
          <p:cNvPr id="88067" name="Picture 2" descr="http://www.six.somerset.gov.uk/eis/behaviour_images/296200913168self-regulation.jpg"/>
          <p:cNvPicPr>
            <a:picLocks noChangeAspect="1" noChangeArrowheads="1"/>
          </p:cNvPicPr>
          <p:nvPr/>
        </p:nvPicPr>
        <p:blipFill>
          <a:blip r:embed="rId2" cstate="print"/>
          <a:srcRect/>
          <a:stretch>
            <a:fillRect/>
          </a:stretch>
        </p:blipFill>
        <p:spPr bwMode="auto">
          <a:xfrm>
            <a:off x="2209800" y="1143000"/>
            <a:ext cx="4678363" cy="3724275"/>
          </a:xfrm>
          <a:prstGeom prst="rect">
            <a:avLst/>
          </a:prstGeom>
          <a:noFill/>
          <a:ln w="9525">
            <a:noFill/>
            <a:miter lim="800000"/>
            <a:headEnd/>
            <a:tailEnd/>
          </a:ln>
        </p:spPr>
      </p:pic>
      <p:sp>
        <p:nvSpPr>
          <p:cNvPr id="7" name="Line 8"/>
          <p:cNvSpPr>
            <a:spLocks noChangeShapeType="1"/>
          </p:cNvSpPr>
          <p:nvPr/>
        </p:nvSpPr>
        <p:spPr bwMode="auto">
          <a:xfrm flipV="1">
            <a:off x="3048000" y="5410200"/>
            <a:ext cx="2743200" cy="46038"/>
          </a:xfrm>
          <a:prstGeom prst="line">
            <a:avLst/>
          </a:prstGeom>
          <a:noFill/>
          <a:ln w="57150">
            <a:solidFill>
              <a:schemeClr val="tx1"/>
            </a:solidFill>
            <a:miter lim="800000"/>
            <a:headEnd/>
            <a:tailEnd type="triangle" w="med" len="med"/>
          </a:ln>
        </p:spPr>
        <p:txBody>
          <a:bodyPr wrap="none"/>
          <a:lstStyle/>
          <a:p>
            <a:endParaRPr lang="en-US"/>
          </a:p>
        </p:txBody>
      </p:sp>
      <p:pic>
        <p:nvPicPr>
          <p:cNvPr id="149506" name="Picture 2" descr="http://teenstalktruth.com/images/Cart_Anger.jpg"/>
          <p:cNvPicPr>
            <a:picLocks noChangeAspect="1" noChangeArrowheads="1"/>
          </p:cNvPicPr>
          <p:nvPr/>
        </p:nvPicPr>
        <p:blipFill>
          <a:blip r:embed="rId3" cstate="print"/>
          <a:srcRect/>
          <a:stretch>
            <a:fillRect/>
          </a:stretch>
        </p:blipFill>
        <p:spPr bwMode="auto">
          <a:xfrm>
            <a:off x="304800" y="3733800"/>
            <a:ext cx="2619375" cy="2619375"/>
          </a:xfrm>
          <a:prstGeom prst="rect">
            <a:avLst/>
          </a:prstGeom>
          <a:noFill/>
          <a:ln w="9525">
            <a:noFill/>
            <a:miter lim="800000"/>
            <a:headEnd/>
            <a:tailEnd/>
          </a:ln>
        </p:spPr>
      </p:pic>
      <p:pic>
        <p:nvPicPr>
          <p:cNvPr id="149508" name="Picture 4" descr="http://t1.gstatic.com/images?q=tbn:ANd9GcQxCiqihqSDSYT1Vhdn6qdt5T5Sfpp955_ap6Xp8IVA39zV9f7NLg"/>
          <p:cNvPicPr>
            <a:picLocks noChangeAspect="1" noChangeArrowheads="1"/>
          </p:cNvPicPr>
          <p:nvPr/>
        </p:nvPicPr>
        <p:blipFill>
          <a:blip r:embed="rId4" cstate="print"/>
          <a:srcRect/>
          <a:stretch>
            <a:fillRect/>
          </a:stretch>
        </p:blipFill>
        <p:spPr bwMode="auto">
          <a:xfrm>
            <a:off x="5943600" y="4419600"/>
            <a:ext cx="2819400" cy="1978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49506"/>
                                        </p:tgtEl>
                                        <p:attrNameLst>
                                          <p:attrName>style.visibility</p:attrName>
                                        </p:attrNameLst>
                                      </p:cBhvr>
                                      <p:to>
                                        <p:strVal val="visible"/>
                                      </p:to>
                                    </p:set>
                                    <p:anim calcmode="lin" valueType="num">
                                      <p:cBhvr>
                                        <p:cTn id="7" dur="500" fill="hold"/>
                                        <p:tgtEl>
                                          <p:spTgt spid="149506"/>
                                        </p:tgtEl>
                                        <p:attrNameLst>
                                          <p:attrName>ppt_w</p:attrName>
                                        </p:attrNameLst>
                                      </p:cBhvr>
                                      <p:tavLst>
                                        <p:tav tm="0">
                                          <p:val>
                                            <p:fltVal val="0"/>
                                          </p:val>
                                        </p:tav>
                                        <p:tav tm="100000">
                                          <p:val>
                                            <p:strVal val="#ppt_w"/>
                                          </p:val>
                                        </p:tav>
                                      </p:tavLst>
                                    </p:anim>
                                    <p:anim calcmode="lin" valueType="num">
                                      <p:cBhvr>
                                        <p:cTn id="8" dur="500" fill="hold"/>
                                        <p:tgtEl>
                                          <p:spTgt spid="149506"/>
                                        </p:tgtEl>
                                        <p:attrNameLst>
                                          <p:attrName>ppt_h</p:attrName>
                                        </p:attrNameLst>
                                      </p:cBhvr>
                                      <p:tavLst>
                                        <p:tav tm="0">
                                          <p:val>
                                            <p:fltVal val="0"/>
                                          </p:val>
                                        </p:tav>
                                        <p:tav tm="100000">
                                          <p:val>
                                            <p:strVal val="#ppt_h"/>
                                          </p:val>
                                        </p:tav>
                                      </p:tavLst>
                                    </p:anim>
                                    <p:animEffect transition="in" filter="fade">
                                      <p:cBhvr>
                                        <p:cTn id="9" dur="500"/>
                                        <p:tgtEl>
                                          <p:spTgt spid="14950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49508"/>
                                        </p:tgtEl>
                                        <p:attrNameLst>
                                          <p:attrName>style.visibility</p:attrName>
                                        </p:attrNameLst>
                                      </p:cBhvr>
                                      <p:to>
                                        <p:strVal val="visible"/>
                                      </p:to>
                                    </p:set>
                                    <p:anim calcmode="lin" valueType="num">
                                      <p:cBhvr>
                                        <p:cTn id="21" dur="500" fill="hold"/>
                                        <p:tgtEl>
                                          <p:spTgt spid="149508"/>
                                        </p:tgtEl>
                                        <p:attrNameLst>
                                          <p:attrName>ppt_w</p:attrName>
                                        </p:attrNameLst>
                                      </p:cBhvr>
                                      <p:tavLst>
                                        <p:tav tm="0">
                                          <p:val>
                                            <p:fltVal val="0"/>
                                          </p:val>
                                        </p:tav>
                                        <p:tav tm="100000">
                                          <p:val>
                                            <p:strVal val="#ppt_w"/>
                                          </p:val>
                                        </p:tav>
                                      </p:tavLst>
                                    </p:anim>
                                    <p:anim calcmode="lin" valueType="num">
                                      <p:cBhvr>
                                        <p:cTn id="22" dur="500" fill="hold"/>
                                        <p:tgtEl>
                                          <p:spTgt spid="149508"/>
                                        </p:tgtEl>
                                        <p:attrNameLst>
                                          <p:attrName>ppt_h</p:attrName>
                                        </p:attrNameLst>
                                      </p:cBhvr>
                                      <p:tavLst>
                                        <p:tav tm="0">
                                          <p:val>
                                            <p:fltVal val="0"/>
                                          </p:val>
                                        </p:tav>
                                        <p:tav tm="100000">
                                          <p:val>
                                            <p:strVal val="#ppt_h"/>
                                          </p:val>
                                        </p:tav>
                                      </p:tavLst>
                                    </p:anim>
                                    <p:animEffect transition="in" filter="fade">
                                      <p:cBhvr>
                                        <p:cTn id="23" dur="500"/>
                                        <p:tgtEl>
                                          <p:spTgt spid="149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805</Words>
  <Application>Microsoft Office PowerPoint</Application>
  <PresentationFormat>On-screen Show (4:3)</PresentationFormat>
  <Paragraphs>116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Executive Function Disorder</vt:lpstr>
      <vt:lpstr>Slide 2</vt:lpstr>
      <vt:lpstr>Slide 3</vt:lpstr>
      <vt:lpstr>Prevention #2: It all starts with . .</vt:lpstr>
      <vt:lpstr>An essential fact from Kaufman’s research:</vt:lpstr>
      <vt:lpstr>Goodness of fit: Recharge depleted self-regulatory systems</vt:lpstr>
      <vt:lpstr>Under- vs Over-Arousal of the Cortex: Implications for Social/Emotional Functioning</vt:lpstr>
      <vt:lpstr>Good deeds change brains</vt:lpstr>
      <vt:lpstr>Slide 9</vt:lpstr>
      <vt:lpstr>Teaching Self-Regulation</vt:lpstr>
      <vt:lpstr>Start with demystification</vt:lpstr>
      <vt:lpstr>Teaching Self-Distraction</vt:lpstr>
      <vt:lpstr>The ‘ZIPPER’ strategy  for avoiding/managing conflict</vt:lpstr>
      <vt:lpstr>For kids heavily prone to  amydala hijacks</vt:lpstr>
      <vt:lpstr>Slide 15</vt:lpstr>
      <vt:lpstr>The amygdala: Our primary source of:</vt:lpstr>
      <vt:lpstr>What’s the worst way to respond to an amygdala hijack?</vt:lpstr>
      <vt:lpstr>Responding effectively to ‘amygdala hijacks’</vt:lpstr>
      <vt:lpstr>Manage the energy and frustration levels of kids with EFD by . .</vt:lpstr>
      <vt:lpstr>Key Behavior Plan Elements</vt:lpstr>
      <vt:lpstr>Pick one behavior at a time,  at one time of the day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cam454</dc:creator>
  <cp:lastModifiedBy>cam454</cp:lastModifiedBy>
  <cp:revision>8</cp:revision>
  <dcterms:created xsi:type="dcterms:W3CDTF">2012-05-06T21:26:43Z</dcterms:created>
  <dcterms:modified xsi:type="dcterms:W3CDTF">2012-05-06T22:41:57Z</dcterms:modified>
</cp:coreProperties>
</file>